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19"/>
  </p:notesMasterIdLst>
  <p:handoutMasterIdLst>
    <p:handoutMasterId r:id="rId41"/>
  </p:handoutMasterIdLst>
  <p:sldIdLst>
    <p:sldId id="256" r:id="rId4"/>
    <p:sldId id="276" r:id="rId5"/>
    <p:sldId id="258" r:id="rId6"/>
    <p:sldId id="281" r:id="rId7"/>
    <p:sldId id="282" r:id="rId8"/>
    <p:sldId id="284" r:id="rId9"/>
    <p:sldId id="283" r:id="rId10"/>
    <p:sldId id="277" r:id="rId11"/>
    <p:sldId id="285" r:id="rId12"/>
    <p:sldId id="287" r:id="rId13"/>
    <p:sldId id="305" r:id="rId14"/>
    <p:sldId id="286" r:id="rId15"/>
    <p:sldId id="288" r:id="rId16"/>
    <p:sldId id="278" r:id="rId17"/>
    <p:sldId id="290" r:id="rId18"/>
    <p:sldId id="291" r:id="rId20"/>
    <p:sldId id="292" r:id="rId21"/>
    <p:sldId id="293" r:id="rId22"/>
    <p:sldId id="294" r:id="rId23"/>
    <p:sldId id="306" r:id="rId24"/>
    <p:sldId id="279" r:id="rId25"/>
    <p:sldId id="295"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29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9A9479"/>
    <a:srgbClr val="353332"/>
    <a:srgbClr val="E2A52A"/>
    <a:srgbClr val="B3672E"/>
    <a:srgbClr val="F1F1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364"/>
  </p:normalViewPr>
  <p:slideViewPr>
    <p:cSldViewPr snapToGrid="0" snapToObjects="1">
      <p:cViewPr>
        <p:scale>
          <a:sx n="72" d="100"/>
          <a:sy n="72" d="100"/>
        </p:scale>
        <p:origin x="-2034" y="-864"/>
      </p:cViewPr>
      <p:guideLst>
        <p:guide orient="horz" pos="2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700000000000000" pitchFamily="18" charset="-122"/>
              <a:ea typeface="思源宋体" panose="020207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panose="02020700000000000000" pitchFamily="18" charset="-122"/>
              </a:rPr>
            </a:fld>
            <a:endParaRPr lang="zh-CN" altLang="en-US">
              <a:latin typeface="思源宋体" panose="020207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700000000000000" pitchFamily="18" charset="-122"/>
              <a:ea typeface="思源宋体" panose="020207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panose="02020700000000000000" pitchFamily="18" charset="-122"/>
              </a:rPr>
            </a:fld>
            <a:endParaRPr lang="zh-CN" altLang="en-US">
              <a:latin typeface="思源宋体" panose="020207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700000000000000" pitchFamily="18" charset="-122"/>
                <a:ea typeface="思源宋体" panose="02020700000000000000" pitchFamily="18" charset="-122"/>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700000000000000" pitchFamily="18" charset="-122"/>
                <a:ea typeface="思源宋体" panose="02020700000000000000" pitchFamily="18" charset="-122"/>
              </a:defRPr>
            </a:lvl1pPr>
          </a:lstStyle>
          <a:p>
            <a:fld id="{A7134490-0C2D-2B4F-96CD-FBAA30B37B6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700000000000000" pitchFamily="18" charset="-122"/>
                <a:ea typeface="思源宋体" panose="02020700000000000000" pitchFamily="18" charset="-122"/>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700000000000000" pitchFamily="18" charset="-122"/>
                <a:ea typeface="思源宋体" panose="02020700000000000000" pitchFamily="18" charset="-122"/>
              </a:defRPr>
            </a:lvl1pPr>
          </a:lstStyle>
          <a:p>
            <a:fld id="{A14B3D49-67FE-2C44-9577-FA96E26F411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1pPr>
    <a:lvl2pPr marL="4572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2pPr>
    <a:lvl3pPr marL="9144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3pPr>
    <a:lvl4pPr marL="13716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4pPr>
    <a:lvl5pPr marL="18288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4B3D49-67FE-2C44-9577-FA96E26F4114}"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
        <p:nvSpPr>
          <p:cNvPr id="11" name="TextBox 10"/>
          <p:cNvSpPr txBox="1"/>
          <p:nvPr userDrawn="1"/>
        </p:nvSpPr>
        <p:spPr>
          <a:xfrm>
            <a:off x="2040226" y="685800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advClick="0"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977C241D-AC9F-D04C-B8E7-06824AAFC64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16937E3-A2DC-3941-A06D-AD2FC383E8DC}" type="slidenum">
              <a:rPr kumimoji="1" lang="zh-CN" altLang="en-US" smtClean="0"/>
            </a:fld>
            <a:endParaRPr kumimoji="1" lang="zh-CN" altLang="en-US"/>
          </a:p>
        </p:txBody>
      </p:sp>
    </p:spTree>
  </p:cSld>
  <p:clrMapOvr>
    <a:masterClrMapping/>
  </p:clrMapOvr>
  <p:transition advClick="0"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defRPr>
            </a:lvl1pPr>
          </a:lstStyle>
          <a:p>
            <a:fld id="{977C241D-AC9F-D04C-B8E7-06824AAFC641}"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defRPr>
            </a:lvl1pPr>
          </a:lstStyle>
          <a:p>
            <a:fld id="{916937E3-A2DC-3941-A06D-AD2FC383E8D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advTm="0"/>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思源宋体" panose="02020700000000000000" pitchFamily="18" charset="-122"/>
          <a:ea typeface="思源宋体" panose="02020700000000000000" pitchFamily="18" charset="-122"/>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思源宋体" panose="02020700000000000000" pitchFamily="18" charset="-122"/>
          <a:ea typeface="思源宋体" panose="020207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思源宋体" panose="02020700000000000000" pitchFamily="18" charset="-122"/>
          <a:ea typeface="思源宋体" panose="020207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思源宋体" panose="02020700000000000000" pitchFamily="18" charset="-122"/>
          <a:ea typeface="思源宋体" panose="020207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思源宋体" panose="02020700000000000000" pitchFamily="18" charset="-122"/>
          <a:ea typeface="思源宋体" panose="020207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hyperlink" Target="http://www.1ppt.com/xiazai/"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23.e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26.emf"/><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29.emf"/><Relationship Id="rId1"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31.emf"/><Relationship Id="rId1"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34.emf"/><Relationship Id="rId1"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1639" y="863816"/>
            <a:ext cx="9030032" cy="599418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92538" cy="312131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1203"/>
            <a:ext cx="2344024" cy="190679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9988" y="3794372"/>
            <a:ext cx="1172012" cy="231366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1505" y="0"/>
            <a:ext cx="710495" cy="1858217"/>
          </a:xfrm>
          <a:prstGeom prst="rect">
            <a:avLst/>
          </a:prstGeom>
        </p:spPr>
      </p:pic>
      <p:grpSp>
        <p:nvGrpSpPr>
          <p:cNvPr id="3" name="组合 2"/>
          <p:cNvGrpSpPr/>
          <p:nvPr/>
        </p:nvGrpSpPr>
        <p:grpSpPr>
          <a:xfrm>
            <a:off x="134810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24" name="矩形 23"/>
          <p:cNvSpPr/>
          <p:nvPr/>
        </p:nvSpPr>
        <p:spPr>
          <a:xfrm>
            <a:off x="3238500" y="3247390"/>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7" name="文本框 13"/>
          <p:cNvSpPr txBox="1"/>
          <p:nvPr userDrawn="1"/>
        </p:nvSpPr>
        <p:spPr>
          <a:xfrm>
            <a:off x="2042160" y="2768600"/>
            <a:ext cx="8107045" cy="922020"/>
          </a:xfrm>
          <a:prstGeom prst="rect">
            <a:avLst/>
          </a:prstGeom>
          <a:noFill/>
          <a:ln w="9525">
            <a:noFill/>
          </a:ln>
        </p:spPr>
        <p:txBody>
          <a:bodyPr wrap="square" anchor="t">
            <a:spAutoFit/>
          </a:bodyPr>
          <a:lstStyle/>
          <a:p>
            <a:pPr algn="dist"/>
            <a:r>
              <a:rPr lang="zh-CN" sz="5400" dirty="0">
                <a:solidFill>
                  <a:schemeClr val="tx1">
                    <a:lumMod val="65000"/>
                    <a:lumOff val="35000"/>
                  </a:schemeClr>
                </a:solidFill>
                <a:cs typeface="+mn-ea"/>
                <a:sym typeface="+mn-lt"/>
              </a:rPr>
              <a:t>网上图书管理系统</a:t>
            </a:r>
            <a:endParaRPr lang="zh-CN" sz="5400" dirty="0">
              <a:solidFill>
                <a:schemeClr val="tx1">
                  <a:lumMod val="65000"/>
                  <a:lumOff val="35000"/>
                </a:schemeClr>
              </a:solidFill>
              <a:cs typeface="+mn-ea"/>
              <a:sym typeface="+mn-lt"/>
            </a:endParaRPr>
          </a:p>
        </p:txBody>
      </p:sp>
      <p:sp>
        <p:nvSpPr>
          <p:cNvPr id="22" name="TextBox 32"/>
          <p:cNvSpPr txBox="1"/>
          <p:nvPr userDrawn="1"/>
        </p:nvSpPr>
        <p:spPr>
          <a:xfrm>
            <a:off x="2972435" y="3794125"/>
            <a:ext cx="6592570" cy="275590"/>
          </a:xfrm>
          <a:prstGeom prst="rect">
            <a:avLst/>
          </a:prstGeom>
          <a:noFill/>
        </p:spPr>
        <p:txBody>
          <a:bodyPr wrap="square" rtlCol="0">
            <a:spAutoFit/>
          </a:bodyPr>
          <a:lstStyle/>
          <a:p>
            <a:pPr algn="ctr" eaLnBrk="1" hangingPunct="1">
              <a:buFont typeface="Arial" panose="020B0604020202020204" pitchFamily="34" charset="0"/>
              <a:buNone/>
            </a:pPr>
            <a:r>
              <a:rPr lang="en-US" altLang="zh-CN" sz="1200" dirty="0">
                <a:solidFill>
                  <a:schemeClr val="tx1">
                    <a:lumMod val="65000"/>
                    <a:lumOff val="35000"/>
                  </a:schemeClr>
                </a:solidFill>
                <a:cs typeface="+mn-ea"/>
                <a:sym typeface="+mn-lt"/>
              </a:rPr>
              <a:t>                                                                                                </a:t>
            </a:r>
            <a:r>
              <a:rPr lang="zh-CN" altLang="en-US" sz="1200" dirty="0">
                <a:solidFill>
                  <a:schemeClr val="tx1">
                    <a:lumMod val="65000"/>
                    <a:lumOff val="35000"/>
                  </a:schemeClr>
                </a:solidFill>
                <a:cs typeface="+mn-ea"/>
                <a:sym typeface="+mn-lt"/>
              </a:rPr>
              <a:t>基于</a:t>
            </a:r>
            <a:r>
              <a:rPr lang="en-US" altLang="zh-CN" sz="1200" dirty="0">
                <a:solidFill>
                  <a:schemeClr val="tx1">
                    <a:lumMod val="65000"/>
                    <a:lumOff val="35000"/>
                  </a:schemeClr>
                </a:solidFill>
                <a:cs typeface="+mn-ea"/>
                <a:sym typeface="+mn-lt"/>
              </a:rPr>
              <a:t>SSM</a:t>
            </a:r>
            <a:r>
              <a:rPr lang="zh-CN" altLang="en-US" sz="1200" dirty="0">
                <a:solidFill>
                  <a:schemeClr val="tx1">
                    <a:lumMod val="65000"/>
                    <a:lumOff val="35000"/>
                  </a:schemeClr>
                </a:solidFill>
                <a:cs typeface="+mn-ea"/>
                <a:sym typeface="+mn-lt"/>
              </a:rPr>
              <a:t>框架实现</a:t>
            </a:r>
            <a:endParaRPr lang="zh-CN" altLang="en-US" sz="1200" dirty="0">
              <a:solidFill>
                <a:schemeClr val="tx1">
                  <a:lumMod val="65000"/>
                  <a:lumOff val="35000"/>
                </a:schemeClr>
              </a:solidFill>
              <a:cs typeface="+mn-ea"/>
              <a:sym typeface="+mn-lt"/>
            </a:endParaRPr>
          </a:p>
        </p:txBody>
      </p:sp>
      <p:sp>
        <p:nvSpPr>
          <p:cNvPr id="25" name="mortarboard_182327"/>
          <p:cNvSpPr>
            <a:spLocks noChangeAspect="1"/>
          </p:cNvSpPr>
          <p:nvPr/>
        </p:nvSpPr>
        <p:spPr bwMode="auto">
          <a:xfrm>
            <a:off x="5617581" y="1777256"/>
            <a:ext cx="956840" cy="891670"/>
          </a:xfrm>
          <a:custGeom>
            <a:avLst/>
            <a:gdLst>
              <a:gd name="connsiteX0" fmla="*/ 455711 w 607639"/>
              <a:gd name="connsiteY0" fmla="*/ 515659 h 566254"/>
              <a:gd name="connsiteX1" fmla="*/ 465873 w 607639"/>
              <a:gd name="connsiteY1" fmla="*/ 525796 h 566254"/>
              <a:gd name="connsiteX2" fmla="*/ 465873 w 607639"/>
              <a:gd name="connsiteY2" fmla="*/ 556117 h 566254"/>
              <a:gd name="connsiteX3" fmla="*/ 455711 w 607639"/>
              <a:gd name="connsiteY3" fmla="*/ 566254 h 566254"/>
              <a:gd name="connsiteX4" fmla="*/ 445550 w 607639"/>
              <a:gd name="connsiteY4" fmla="*/ 556117 h 566254"/>
              <a:gd name="connsiteX5" fmla="*/ 445550 w 607639"/>
              <a:gd name="connsiteY5" fmla="*/ 525796 h 566254"/>
              <a:gd name="connsiteX6" fmla="*/ 455711 w 607639"/>
              <a:gd name="connsiteY6" fmla="*/ 515659 h 566254"/>
              <a:gd name="connsiteX7" fmla="*/ 483639 w 607639"/>
              <a:gd name="connsiteY7" fmla="*/ 505931 h 566254"/>
              <a:gd name="connsiteX8" fmla="*/ 495939 w 607639"/>
              <a:gd name="connsiteY8" fmla="*/ 513305 h 566254"/>
              <a:gd name="connsiteX9" fmla="*/ 506010 w 607639"/>
              <a:gd name="connsiteY9" fmla="*/ 553728 h 566254"/>
              <a:gd name="connsiteX10" fmla="*/ 498702 w 607639"/>
              <a:gd name="connsiteY10" fmla="*/ 565988 h 566254"/>
              <a:gd name="connsiteX11" fmla="*/ 496206 w 607639"/>
              <a:gd name="connsiteY11" fmla="*/ 566254 h 566254"/>
              <a:gd name="connsiteX12" fmla="*/ 486402 w 607639"/>
              <a:gd name="connsiteY12" fmla="*/ 558614 h 566254"/>
              <a:gd name="connsiteX13" fmla="*/ 476242 w 607639"/>
              <a:gd name="connsiteY13" fmla="*/ 518191 h 566254"/>
              <a:gd name="connsiteX14" fmla="*/ 483639 w 607639"/>
              <a:gd name="connsiteY14" fmla="*/ 505931 h 566254"/>
              <a:gd name="connsiteX15" fmla="*/ 427732 w 607639"/>
              <a:gd name="connsiteY15" fmla="*/ 505931 h 566254"/>
              <a:gd name="connsiteX16" fmla="*/ 435113 w 607639"/>
              <a:gd name="connsiteY16" fmla="*/ 518191 h 566254"/>
              <a:gd name="connsiteX17" fmla="*/ 424975 w 607639"/>
              <a:gd name="connsiteY17" fmla="*/ 558614 h 566254"/>
              <a:gd name="connsiteX18" fmla="*/ 415192 w 607639"/>
              <a:gd name="connsiteY18" fmla="*/ 566254 h 566254"/>
              <a:gd name="connsiteX19" fmla="*/ 412702 w 607639"/>
              <a:gd name="connsiteY19" fmla="*/ 565988 h 566254"/>
              <a:gd name="connsiteX20" fmla="*/ 405410 w 607639"/>
              <a:gd name="connsiteY20" fmla="*/ 553728 h 566254"/>
              <a:gd name="connsiteX21" fmla="*/ 415459 w 607639"/>
              <a:gd name="connsiteY21" fmla="*/ 513305 h 566254"/>
              <a:gd name="connsiteX22" fmla="*/ 427732 w 607639"/>
              <a:gd name="connsiteY22" fmla="*/ 505931 h 566254"/>
              <a:gd name="connsiteX23" fmla="*/ 455707 w 607639"/>
              <a:gd name="connsiteY23" fmla="*/ 465128 h 566254"/>
              <a:gd name="connsiteX24" fmla="*/ 445560 w 607639"/>
              <a:gd name="connsiteY24" fmla="*/ 475260 h 566254"/>
              <a:gd name="connsiteX25" fmla="*/ 455707 w 607639"/>
              <a:gd name="connsiteY25" fmla="*/ 485392 h 566254"/>
              <a:gd name="connsiteX26" fmla="*/ 465853 w 607639"/>
              <a:gd name="connsiteY26" fmla="*/ 475260 h 566254"/>
              <a:gd name="connsiteX27" fmla="*/ 455707 w 607639"/>
              <a:gd name="connsiteY27" fmla="*/ 465128 h 566254"/>
              <a:gd name="connsiteX28" fmla="*/ 111408 w 607639"/>
              <a:gd name="connsiteY28" fmla="*/ 252803 h 566254"/>
              <a:gd name="connsiteX29" fmla="*/ 121467 w 607639"/>
              <a:gd name="connsiteY29" fmla="*/ 262935 h 566254"/>
              <a:gd name="connsiteX30" fmla="*/ 121467 w 607639"/>
              <a:gd name="connsiteY30" fmla="*/ 331636 h 566254"/>
              <a:gd name="connsiteX31" fmla="*/ 293705 w 607639"/>
              <a:gd name="connsiteY31" fmla="*/ 424334 h 566254"/>
              <a:gd name="connsiteX32" fmla="*/ 293705 w 607639"/>
              <a:gd name="connsiteY32" fmla="*/ 333680 h 566254"/>
              <a:gd name="connsiteX33" fmla="*/ 303764 w 607639"/>
              <a:gd name="connsiteY33" fmla="*/ 323548 h 566254"/>
              <a:gd name="connsiteX34" fmla="*/ 313911 w 607639"/>
              <a:gd name="connsiteY34" fmla="*/ 333680 h 566254"/>
              <a:gd name="connsiteX35" fmla="*/ 313911 w 607639"/>
              <a:gd name="connsiteY35" fmla="*/ 424422 h 566254"/>
              <a:gd name="connsiteX36" fmla="*/ 410668 w 607639"/>
              <a:gd name="connsiteY36" fmla="*/ 402381 h 566254"/>
              <a:gd name="connsiteX37" fmla="*/ 424287 w 607639"/>
              <a:gd name="connsiteY37" fmla="*/ 407003 h 566254"/>
              <a:gd name="connsiteX38" fmla="*/ 419658 w 607639"/>
              <a:gd name="connsiteY38" fmla="*/ 420512 h 566254"/>
              <a:gd name="connsiteX39" fmla="*/ 303764 w 607639"/>
              <a:gd name="connsiteY39" fmla="*/ 444953 h 566254"/>
              <a:gd name="connsiteX40" fmla="*/ 101973 w 607639"/>
              <a:gd name="connsiteY40" fmla="*/ 337502 h 566254"/>
              <a:gd name="connsiteX41" fmla="*/ 101261 w 607639"/>
              <a:gd name="connsiteY41" fmla="*/ 333680 h 566254"/>
              <a:gd name="connsiteX42" fmla="*/ 101261 w 607639"/>
              <a:gd name="connsiteY42" fmla="*/ 262935 h 566254"/>
              <a:gd name="connsiteX43" fmla="*/ 111408 w 607639"/>
              <a:gd name="connsiteY43" fmla="*/ 252803 h 566254"/>
              <a:gd name="connsiteX44" fmla="*/ 10147 w 607639"/>
              <a:gd name="connsiteY44" fmla="*/ 151682 h 566254"/>
              <a:gd name="connsiteX45" fmla="*/ 20294 w 607639"/>
              <a:gd name="connsiteY45" fmla="*/ 161814 h 566254"/>
              <a:gd name="connsiteX46" fmla="*/ 20294 w 607639"/>
              <a:gd name="connsiteY46" fmla="*/ 165191 h 566254"/>
              <a:gd name="connsiteX47" fmla="*/ 303787 w 607639"/>
              <a:gd name="connsiteY47" fmla="*/ 282333 h 566254"/>
              <a:gd name="connsiteX48" fmla="*/ 411310 w 607639"/>
              <a:gd name="connsiteY48" fmla="*/ 237894 h 566254"/>
              <a:gd name="connsiteX49" fmla="*/ 424573 w 607639"/>
              <a:gd name="connsiteY49" fmla="*/ 243405 h 566254"/>
              <a:gd name="connsiteX50" fmla="*/ 419054 w 607639"/>
              <a:gd name="connsiteY50" fmla="*/ 256559 h 566254"/>
              <a:gd name="connsiteX51" fmla="*/ 307704 w 607639"/>
              <a:gd name="connsiteY51" fmla="*/ 302598 h 566254"/>
              <a:gd name="connsiteX52" fmla="*/ 303787 w 607639"/>
              <a:gd name="connsiteY52" fmla="*/ 303398 h 566254"/>
              <a:gd name="connsiteX53" fmla="*/ 299960 w 607639"/>
              <a:gd name="connsiteY53" fmla="*/ 302598 h 566254"/>
              <a:gd name="connsiteX54" fmla="*/ 6231 w 607639"/>
              <a:gd name="connsiteY54" fmla="*/ 181278 h 566254"/>
              <a:gd name="connsiteX55" fmla="*/ 0 w 607639"/>
              <a:gd name="connsiteY55" fmla="*/ 171946 h 566254"/>
              <a:gd name="connsiteX56" fmla="*/ 0 w 607639"/>
              <a:gd name="connsiteY56" fmla="*/ 161814 h 566254"/>
              <a:gd name="connsiteX57" fmla="*/ 10147 w 607639"/>
              <a:gd name="connsiteY57" fmla="*/ 151682 h 566254"/>
              <a:gd name="connsiteX58" fmla="*/ 303775 w 607639"/>
              <a:gd name="connsiteY58" fmla="*/ 121342 h 566254"/>
              <a:gd name="connsiteX59" fmla="*/ 283571 w 607639"/>
              <a:gd name="connsiteY59" fmla="*/ 131474 h 566254"/>
              <a:gd name="connsiteX60" fmla="*/ 303775 w 607639"/>
              <a:gd name="connsiteY60" fmla="*/ 141517 h 566254"/>
              <a:gd name="connsiteX61" fmla="*/ 324068 w 607639"/>
              <a:gd name="connsiteY61" fmla="*/ 131474 h 566254"/>
              <a:gd name="connsiteX62" fmla="*/ 303775 w 607639"/>
              <a:gd name="connsiteY62" fmla="*/ 121342 h 566254"/>
              <a:gd name="connsiteX63" fmla="*/ 299948 w 607639"/>
              <a:gd name="connsiteY63" fmla="*/ 732 h 566254"/>
              <a:gd name="connsiteX64" fmla="*/ 307691 w 607639"/>
              <a:gd name="connsiteY64" fmla="*/ 732 h 566254"/>
              <a:gd name="connsiteX65" fmla="*/ 601320 w 607639"/>
              <a:gd name="connsiteY65" fmla="*/ 122142 h 566254"/>
              <a:gd name="connsiteX66" fmla="*/ 607639 w 607639"/>
              <a:gd name="connsiteY66" fmla="*/ 131474 h 566254"/>
              <a:gd name="connsiteX67" fmla="*/ 601320 w 607639"/>
              <a:gd name="connsiteY67" fmla="*/ 140806 h 566254"/>
              <a:gd name="connsiteX68" fmla="*/ 465853 w 607639"/>
              <a:gd name="connsiteY68" fmla="*/ 196801 h 566254"/>
              <a:gd name="connsiteX69" fmla="*/ 465853 w 607639"/>
              <a:gd name="connsiteY69" fmla="*/ 215021 h 566254"/>
              <a:gd name="connsiteX70" fmla="*/ 587346 w 607639"/>
              <a:gd name="connsiteY70" fmla="*/ 165159 h 566254"/>
              <a:gd name="connsiteX71" fmla="*/ 587346 w 607639"/>
              <a:gd name="connsiteY71" fmla="*/ 161782 h 566254"/>
              <a:gd name="connsiteX72" fmla="*/ 597493 w 607639"/>
              <a:gd name="connsiteY72" fmla="*/ 151650 h 566254"/>
              <a:gd name="connsiteX73" fmla="*/ 607639 w 607639"/>
              <a:gd name="connsiteY73" fmla="*/ 161782 h 566254"/>
              <a:gd name="connsiteX74" fmla="*/ 607639 w 607639"/>
              <a:gd name="connsiteY74" fmla="*/ 171914 h 566254"/>
              <a:gd name="connsiteX75" fmla="*/ 601320 w 607639"/>
              <a:gd name="connsiteY75" fmla="*/ 181247 h 566254"/>
              <a:gd name="connsiteX76" fmla="*/ 465853 w 607639"/>
              <a:gd name="connsiteY76" fmla="*/ 236974 h 566254"/>
              <a:gd name="connsiteX77" fmla="*/ 465853 w 607639"/>
              <a:gd name="connsiteY77" fmla="*/ 362383 h 566254"/>
              <a:gd name="connsiteX78" fmla="*/ 486058 w 607639"/>
              <a:gd name="connsiteY78" fmla="*/ 331808 h 566254"/>
              <a:gd name="connsiteX79" fmla="*/ 486058 w 607639"/>
              <a:gd name="connsiteY79" fmla="*/ 262927 h 566254"/>
              <a:gd name="connsiteX80" fmla="*/ 496205 w 607639"/>
              <a:gd name="connsiteY80" fmla="*/ 252795 h 566254"/>
              <a:gd name="connsiteX81" fmla="*/ 506351 w 607639"/>
              <a:gd name="connsiteY81" fmla="*/ 262927 h 566254"/>
              <a:gd name="connsiteX82" fmla="*/ 506351 w 607639"/>
              <a:gd name="connsiteY82" fmla="*/ 333675 h 566254"/>
              <a:gd name="connsiteX83" fmla="*/ 505817 w 607639"/>
              <a:gd name="connsiteY83" fmla="*/ 336963 h 566254"/>
              <a:gd name="connsiteX84" fmla="*/ 465853 w 607639"/>
              <a:gd name="connsiteY84" fmla="*/ 389402 h 566254"/>
              <a:gd name="connsiteX85" fmla="*/ 465853 w 607639"/>
              <a:gd name="connsiteY85" fmla="*/ 446818 h 566254"/>
              <a:gd name="connsiteX86" fmla="*/ 486058 w 607639"/>
              <a:gd name="connsiteY86" fmla="*/ 475260 h 566254"/>
              <a:gd name="connsiteX87" fmla="*/ 455707 w 607639"/>
              <a:gd name="connsiteY87" fmla="*/ 505568 h 566254"/>
              <a:gd name="connsiteX88" fmla="*/ 425356 w 607639"/>
              <a:gd name="connsiteY88" fmla="*/ 475260 h 566254"/>
              <a:gd name="connsiteX89" fmla="*/ 445560 w 607639"/>
              <a:gd name="connsiteY89" fmla="*/ 446818 h 566254"/>
              <a:gd name="connsiteX90" fmla="*/ 445560 w 607639"/>
              <a:gd name="connsiteY90" fmla="*/ 230041 h 566254"/>
              <a:gd name="connsiteX91" fmla="*/ 445560 w 607639"/>
              <a:gd name="connsiteY91" fmla="*/ 197689 h 566254"/>
              <a:gd name="connsiteX92" fmla="*/ 330031 w 607639"/>
              <a:gd name="connsiteY92" fmla="*/ 154583 h 566254"/>
              <a:gd name="connsiteX93" fmla="*/ 303775 w 607639"/>
              <a:gd name="connsiteY93" fmla="*/ 161782 h 566254"/>
              <a:gd name="connsiteX94" fmla="*/ 263277 w 607639"/>
              <a:gd name="connsiteY94" fmla="*/ 131474 h 566254"/>
              <a:gd name="connsiteX95" fmla="*/ 303775 w 607639"/>
              <a:gd name="connsiteY95" fmla="*/ 101077 h 566254"/>
              <a:gd name="connsiteX96" fmla="*/ 344272 w 607639"/>
              <a:gd name="connsiteY96" fmla="*/ 131474 h 566254"/>
              <a:gd name="connsiteX97" fmla="*/ 343382 w 607639"/>
              <a:gd name="connsiteY97" fmla="*/ 137962 h 566254"/>
              <a:gd name="connsiteX98" fmla="*/ 454728 w 607639"/>
              <a:gd name="connsiteY98" fmla="*/ 179469 h 566254"/>
              <a:gd name="connsiteX99" fmla="*/ 570969 w 607639"/>
              <a:gd name="connsiteY99" fmla="*/ 131474 h 566254"/>
              <a:gd name="connsiteX100" fmla="*/ 303775 w 607639"/>
              <a:gd name="connsiteY100" fmla="*/ 20997 h 566254"/>
              <a:gd name="connsiteX101" fmla="*/ 36581 w 607639"/>
              <a:gd name="connsiteY101" fmla="*/ 131474 h 566254"/>
              <a:gd name="connsiteX102" fmla="*/ 303775 w 607639"/>
              <a:gd name="connsiteY102" fmla="*/ 241862 h 566254"/>
              <a:gd name="connsiteX103" fmla="*/ 406131 w 607639"/>
              <a:gd name="connsiteY103" fmla="*/ 199556 h 566254"/>
              <a:gd name="connsiteX104" fmla="*/ 419393 w 607639"/>
              <a:gd name="connsiteY104" fmla="*/ 205066 h 566254"/>
              <a:gd name="connsiteX105" fmla="*/ 413874 w 607639"/>
              <a:gd name="connsiteY105" fmla="*/ 218220 h 566254"/>
              <a:gd name="connsiteX106" fmla="*/ 307691 w 607639"/>
              <a:gd name="connsiteY106" fmla="*/ 262127 h 566254"/>
              <a:gd name="connsiteX107" fmla="*/ 303775 w 607639"/>
              <a:gd name="connsiteY107" fmla="*/ 262927 h 566254"/>
              <a:gd name="connsiteX108" fmla="*/ 299948 w 607639"/>
              <a:gd name="connsiteY108" fmla="*/ 262127 h 566254"/>
              <a:gd name="connsiteX109" fmla="*/ 6230 w 607639"/>
              <a:gd name="connsiteY109" fmla="*/ 140806 h 566254"/>
              <a:gd name="connsiteX110" fmla="*/ 0 w 607639"/>
              <a:gd name="connsiteY110" fmla="*/ 131474 h 566254"/>
              <a:gd name="connsiteX111" fmla="*/ 6230 w 607639"/>
              <a:gd name="connsiteY111" fmla="*/ 122142 h 5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7639" h="566254">
                <a:moveTo>
                  <a:pt x="455711" y="515659"/>
                </a:moveTo>
                <a:cubicBezTo>
                  <a:pt x="461327" y="515659"/>
                  <a:pt x="465873" y="520194"/>
                  <a:pt x="465873" y="525796"/>
                </a:cubicBezTo>
                <a:lnTo>
                  <a:pt x="465873" y="556117"/>
                </a:lnTo>
                <a:cubicBezTo>
                  <a:pt x="465873" y="561719"/>
                  <a:pt x="461327" y="566254"/>
                  <a:pt x="455711" y="566254"/>
                </a:cubicBezTo>
                <a:cubicBezTo>
                  <a:pt x="450096" y="566254"/>
                  <a:pt x="445550" y="561719"/>
                  <a:pt x="445550" y="556117"/>
                </a:cubicBezTo>
                <a:lnTo>
                  <a:pt x="445550" y="525796"/>
                </a:lnTo>
                <a:cubicBezTo>
                  <a:pt x="445550" y="520194"/>
                  <a:pt x="450096" y="515659"/>
                  <a:pt x="455711" y="515659"/>
                </a:cubicBezTo>
                <a:close/>
                <a:moveTo>
                  <a:pt x="483639" y="505931"/>
                </a:moveTo>
                <a:cubicBezTo>
                  <a:pt x="489076" y="504509"/>
                  <a:pt x="494513" y="507885"/>
                  <a:pt x="495939" y="513305"/>
                </a:cubicBezTo>
                <a:lnTo>
                  <a:pt x="506010" y="553728"/>
                </a:lnTo>
                <a:cubicBezTo>
                  <a:pt x="507436" y="559147"/>
                  <a:pt x="504138" y="564566"/>
                  <a:pt x="498702" y="565988"/>
                </a:cubicBezTo>
                <a:cubicBezTo>
                  <a:pt x="497811" y="566165"/>
                  <a:pt x="497008" y="566254"/>
                  <a:pt x="496206" y="566254"/>
                </a:cubicBezTo>
                <a:cubicBezTo>
                  <a:pt x="491661" y="566254"/>
                  <a:pt x="487561" y="563234"/>
                  <a:pt x="486402" y="558614"/>
                </a:cubicBezTo>
                <a:lnTo>
                  <a:pt x="476242" y="518191"/>
                </a:lnTo>
                <a:cubicBezTo>
                  <a:pt x="474905" y="512772"/>
                  <a:pt x="478203" y="507263"/>
                  <a:pt x="483639" y="505931"/>
                </a:cubicBezTo>
                <a:close/>
                <a:moveTo>
                  <a:pt x="427732" y="505931"/>
                </a:moveTo>
                <a:cubicBezTo>
                  <a:pt x="433156" y="507263"/>
                  <a:pt x="436447" y="512772"/>
                  <a:pt x="435113" y="518191"/>
                </a:cubicBezTo>
                <a:lnTo>
                  <a:pt x="424975" y="558614"/>
                </a:lnTo>
                <a:cubicBezTo>
                  <a:pt x="423819" y="563234"/>
                  <a:pt x="419728" y="566254"/>
                  <a:pt x="415192" y="566254"/>
                </a:cubicBezTo>
                <a:cubicBezTo>
                  <a:pt x="414392" y="566254"/>
                  <a:pt x="413591" y="566165"/>
                  <a:pt x="412702" y="565988"/>
                </a:cubicBezTo>
                <a:cubicBezTo>
                  <a:pt x="407277" y="564566"/>
                  <a:pt x="403987" y="559147"/>
                  <a:pt x="405410" y="553728"/>
                </a:cubicBezTo>
                <a:lnTo>
                  <a:pt x="415459" y="513305"/>
                </a:lnTo>
                <a:cubicBezTo>
                  <a:pt x="416793" y="507885"/>
                  <a:pt x="422307" y="504509"/>
                  <a:pt x="427732" y="505931"/>
                </a:cubicBezTo>
                <a:close/>
                <a:moveTo>
                  <a:pt x="455707" y="465128"/>
                </a:moveTo>
                <a:cubicBezTo>
                  <a:pt x="450100" y="465128"/>
                  <a:pt x="445560" y="469660"/>
                  <a:pt x="445560" y="475260"/>
                </a:cubicBezTo>
                <a:cubicBezTo>
                  <a:pt x="445560" y="480859"/>
                  <a:pt x="450100" y="485392"/>
                  <a:pt x="455707" y="485392"/>
                </a:cubicBezTo>
                <a:cubicBezTo>
                  <a:pt x="461314" y="485392"/>
                  <a:pt x="465853" y="480859"/>
                  <a:pt x="465853" y="475260"/>
                </a:cubicBezTo>
                <a:cubicBezTo>
                  <a:pt x="465853" y="469660"/>
                  <a:pt x="461314" y="465128"/>
                  <a:pt x="455707" y="465128"/>
                </a:cubicBezTo>
                <a:close/>
                <a:moveTo>
                  <a:pt x="111408" y="252803"/>
                </a:moveTo>
                <a:cubicBezTo>
                  <a:pt x="116927" y="252803"/>
                  <a:pt x="121467" y="257335"/>
                  <a:pt x="121467" y="262935"/>
                </a:cubicBezTo>
                <a:lnTo>
                  <a:pt x="121467" y="331636"/>
                </a:lnTo>
                <a:cubicBezTo>
                  <a:pt x="127341" y="344256"/>
                  <a:pt x="167931" y="420334"/>
                  <a:pt x="293705" y="424334"/>
                </a:cubicBezTo>
                <a:lnTo>
                  <a:pt x="293705" y="333680"/>
                </a:lnTo>
                <a:cubicBezTo>
                  <a:pt x="293705" y="328081"/>
                  <a:pt x="298245" y="323548"/>
                  <a:pt x="303764" y="323548"/>
                </a:cubicBezTo>
                <a:cubicBezTo>
                  <a:pt x="309372" y="323548"/>
                  <a:pt x="313911" y="328081"/>
                  <a:pt x="313911" y="333680"/>
                </a:cubicBezTo>
                <a:lnTo>
                  <a:pt x="313911" y="424422"/>
                </a:lnTo>
                <a:cubicBezTo>
                  <a:pt x="359397" y="422911"/>
                  <a:pt x="391441" y="411891"/>
                  <a:pt x="410668" y="402381"/>
                </a:cubicBezTo>
                <a:cubicBezTo>
                  <a:pt x="415741" y="399893"/>
                  <a:pt x="421794" y="401937"/>
                  <a:pt x="424287" y="407003"/>
                </a:cubicBezTo>
                <a:cubicBezTo>
                  <a:pt x="426779" y="411980"/>
                  <a:pt x="424732" y="418023"/>
                  <a:pt x="419658" y="420512"/>
                </a:cubicBezTo>
                <a:cubicBezTo>
                  <a:pt x="397138" y="431621"/>
                  <a:pt x="358684" y="444953"/>
                  <a:pt x="303764" y="444953"/>
                </a:cubicBezTo>
                <a:cubicBezTo>
                  <a:pt x="146835" y="444953"/>
                  <a:pt x="103753" y="341857"/>
                  <a:pt x="101973" y="337502"/>
                </a:cubicBezTo>
                <a:cubicBezTo>
                  <a:pt x="101528" y="336257"/>
                  <a:pt x="101261" y="335013"/>
                  <a:pt x="101261" y="333680"/>
                </a:cubicBezTo>
                <a:lnTo>
                  <a:pt x="101261" y="262935"/>
                </a:lnTo>
                <a:cubicBezTo>
                  <a:pt x="101261" y="257335"/>
                  <a:pt x="105801" y="252803"/>
                  <a:pt x="111408" y="252803"/>
                </a:cubicBezTo>
                <a:close/>
                <a:moveTo>
                  <a:pt x="10147" y="151682"/>
                </a:moveTo>
                <a:cubicBezTo>
                  <a:pt x="15754" y="151682"/>
                  <a:pt x="20294" y="156215"/>
                  <a:pt x="20294" y="161814"/>
                </a:cubicBezTo>
                <a:lnTo>
                  <a:pt x="20294" y="165191"/>
                </a:lnTo>
                <a:lnTo>
                  <a:pt x="303787" y="282333"/>
                </a:lnTo>
                <a:lnTo>
                  <a:pt x="411310" y="237894"/>
                </a:lnTo>
                <a:cubicBezTo>
                  <a:pt x="416473" y="235761"/>
                  <a:pt x="422436" y="238250"/>
                  <a:pt x="424573" y="243405"/>
                </a:cubicBezTo>
                <a:cubicBezTo>
                  <a:pt x="426709" y="248560"/>
                  <a:pt x="424217" y="254426"/>
                  <a:pt x="419054" y="256559"/>
                </a:cubicBezTo>
                <a:lnTo>
                  <a:pt x="307704" y="302598"/>
                </a:lnTo>
                <a:cubicBezTo>
                  <a:pt x="306458" y="303131"/>
                  <a:pt x="305123" y="303398"/>
                  <a:pt x="303787" y="303398"/>
                </a:cubicBezTo>
                <a:cubicBezTo>
                  <a:pt x="302541" y="303398"/>
                  <a:pt x="301206" y="303131"/>
                  <a:pt x="299960" y="302598"/>
                </a:cubicBezTo>
                <a:lnTo>
                  <a:pt x="6231" y="181278"/>
                </a:lnTo>
                <a:cubicBezTo>
                  <a:pt x="2492" y="179679"/>
                  <a:pt x="0" y="176035"/>
                  <a:pt x="0" y="171946"/>
                </a:cubicBezTo>
                <a:lnTo>
                  <a:pt x="0" y="161814"/>
                </a:lnTo>
                <a:cubicBezTo>
                  <a:pt x="0" y="156215"/>
                  <a:pt x="4539" y="151682"/>
                  <a:pt x="10147" y="151682"/>
                </a:cubicBezTo>
                <a:close/>
                <a:moveTo>
                  <a:pt x="303775" y="121342"/>
                </a:moveTo>
                <a:cubicBezTo>
                  <a:pt x="291403" y="121342"/>
                  <a:pt x="283571" y="127297"/>
                  <a:pt x="283571" y="131474"/>
                </a:cubicBezTo>
                <a:cubicBezTo>
                  <a:pt x="283571" y="135563"/>
                  <a:pt x="291403" y="141517"/>
                  <a:pt x="303775" y="141517"/>
                </a:cubicBezTo>
                <a:cubicBezTo>
                  <a:pt x="316147" y="141517"/>
                  <a:pt x="324068" y="135563"/>
                  <a:pt x="324068" y="131474"/>
                </a:cubicBezTo>
                <a:cubicBezTo>
                  <a:pt x="324068" y="127297"/>
                  <a:pt x="316147" y="121342"/>
                  <a:pt x="303775" y="121342"/>
                </a:cubicBezTo>
                <a:close/>
                <a:moveTo>
                  <a:pt x="299948" y="732"/>
                </a:moveTo>
                <a:cubicBezTo>
                  <a:pt x="302440" y="-245"/>
                  <a:pt x="305199" y="-245"/>
                  <a:pt x="307691" y="732"/>
                </a:cubicBezTo>
                <a:lnTo>
                  <a:pt x="601320" y="122142"/>
                </a:lnTo>
                <a:cubicBezTo>
                  <a:pt x="605147" y="123653"/>
                  <a:pt x="607639" y="127386"/>
                  <a:pt x="607639" y="131474"/>
                </a:cubicBezTo>
                <a:cubicBezTo>
                  <a:pt x="607639" y="135563"/>
                  <a:pt x="605147" y="139207"/>
                  <a:pt x="601320" y="140806"/>
                </a:cubicBezTo>
                <a:lnTo>
                  <a:pt x="465853" y="196801"/>
                </a:lnTo>
                <a:lnTo>
                  <a:pt x="465853" y="215021"/>
                </a:lnTo>
                <a:lnTo>
                  <a:pt x="587346" y="165159"/>
                </a:lnTo>
                <a:lnTo>
                  <a:pt x="587346" y="161782"/>
                </a:lnTo>
                <a:cubicBezTo>
                  <a:pt x="587346" y="156183"/>
                  <a:pt x="591885" y="151650"/>
                  <a:pt x="597493" y="151650"/>
                </a:cubicBezTo>
                <a:cubicBezTo>
                  <a:pt x="603100" y="151650"/>
                  <a:pt x="607639" y="156183"/>
                  <a:pt x="607639" y="161782"/>
                </a:cubicBezTo>
                <a:lnTo>
                  <a:pt x="607639" y="171914"/>
                </a:lnTo>
                <a:cubicBezTo>
                  <a:pt x="607639" y="176003"/>
                  <a:pt x="605147" y="179647"/>
                  <a:pt x="601320" y="181247"/>
                </a:cubicBezTo>
                <a:lnTo>
                  <a:pt x="465853" y="236974"/>
                </a:lnTo>
                <a:lnTo>
                  <a:pt x="465853" y="362383"/>
                </a:lnTo>
                <a:cubicBezTo>
                  <a:pt x="478225" y="349318"/>
                  <a:pt x="484367" y="336075"/>
                  <a:pt x="486058" y="331808"/>
                </a:cubicBezTo>
                <a:lnTo>
                  <a:pt x="486058" y="262927"/>
                </a:lnTo>
                <a:cubicBezTo>
                  <a:pt x="486058" y="257327"/>
                  <a:pt x="490597" y="252795"/>
                  <a:pt x="496205" y="252795"/>
                </a:cubicBezTo>
                <a:cubicBezTo>
                  <a:pt x="501812" y="252795"/>
                  <a:pt x="506351" y="257327"/>
                  <a:pt x="506351" y="262927"/>
                </a:cubicBezTo>
                <a:lnTo>
                  <a:pt x="506351" y="333675"/>
                </a:lnTo>
                <a:cubicBezTo>
                  <a:pt x="506351" y="334830"/>
                  <a:pt x="506173" y="335897"/>
                  <a:pt x="505817" y="336963"/>
                </a:cubicBezTo>
                <a:cubicBezTo>
                  <a:pt x="505372" y="338297"/>
                  <a:pt x="494869" y="367449"/>
                  <a:pt x="465853" y="389402"/>
                </a:cubicBezTo>
                <a:lnTo>
                  <a:pt x="465853" y="446818"/>
                </a:lnTo>
                <a:cubicBezTo>
                  <a:pt x="477602" y="450996"/>
                  <a:pt x="486058" y="462106"/>
                  <a:pt x="486058" y="475260"/>
                </a:cubicBezTo>
                <a:cubicBezTo>
                  <a:pt x="486058" y="491969"/>
                  <a:pt x="472440" y="505568"/>
                  <a:pt x="455707" y="505568"/>
                </a:cubicBezTo>
                <a:cubicBezTo>
                  <a:pt x="438974" y="505568"/>
                  <a:pt x="425356" y="491969"/>
                  <a:pt x="425356" y="475260"/>
                </a:cubicBezTo>
                <a:cubicBezTo>
                  <a:pt x="425356" y="462106"/>
                  <a:pt x="433812" y="450996"/>
                  <a:pt x="445560" y="446818"/>
                </a:cubicBezTo>
                <a:lnTo>
                  <a:pt x="445560" y="230041"/>
                </a:lnTo>
                <a:lnTo>
                  <a:pt x="445560" y="197689"/>
                </a:lnTo>
                <a:lnTo>
                  <a:pt x="330031" y="154583"/>
                </a:lnTo>
                <a:cubicBezTo>
                  <a:pt x="323000" y="159027"/>
                  <a:pt x="313921" y="161782"/>
                  <a:pt x="303775" y="161782"/>
                </a:cubicBezTo>
                <a:cubicBezTo>
                  <a:pt x="281079" y="161782"/>
                  <a:pt x="263277" y="148450"/>
                  <a:pt x="263277" y="131474"/>
                </a:cubicBezTo>
                <a:cubicBezTo>
                  <a:pt x="263277" y="114409"/>
                  <a:pt x="281079" y="101077"/>
                  <a:pt x="303775" y="101077"/>
                </a:cubicBezTo>
                <a:cubicBezTo>
                  <a:pt x="326560" y="101077"/>
                  <a:pt x="344272" y="114409"/>
                  <a:pt x="344272" y="131474"/>
                </a:cubicBezTo>
                <a:cubicBezTo>
                  <a:pt x="344272" y="133696"/>
                  <a:pt x="343916" y="135829"/>
                  <a:pt x="343382" y="137962"/>
                </a:cubicBezTo>
                <a:lnTo>
                  <a:pt x="454728" y="179469"/>
                </a:lnTo>
                <a:lnTo>
                  <a:pt x="570969" y="131474"/>
                </a:lnTo>
                <a:lnTo>
                  <a:pt x="303775" y="20997"/>
                </a:lnTo>
                <a:lnTo>
                  <a:pt x="36581" y="131474"/>
                </a:lnTo>
                <a:lnTo>
                  <a:pt x="303775" y="241862"/>
                </a:lnTo>
                <a:lnTo>
                  <a:pt x="406131" y="199556"/>
                </a:lnTo>
                <a:cubicBezTo>
                  <a:pt x="411293" y="197423"/>
                  <a:pt x="417257" y="199911"/>
                  <a:pt x="419393" y="205066"/>
                </a:cubicBezTo>
                <a:cubicBezTo>
                  <a:pt x="421529" y="210221"/>
                  <a:pt x="419037" y="216176"/>
                  <a:pt x="413874" y="218220"/>
                </a:cubicBezTo>
                <a:lnTo>
                  <a:pt x="307691" y="262127"/>
                </a:lnTo>
                <a:cubicBezTo>
                  <a:pt x="306445" y="262660"/>
                  <a:pt x="305110" y="262927"/>
                  <a:pt x="303775" y="262927"/>
                </a:cubicBezTo>
                <a:cubicBezTo>
                  <a:pt x="302529" y="262927"/>
                  <a:pt x="301194" y="262660"/>
                  <a:pt x="299948" y="262127"/>
                </a:cubicBezTo>
                <a:lnTo>
                  <a:pt x="6230" y="140806"/>
                </a:lnTo>
                <a:cubicBezTo>
                  <a:pt x="2492" y="139207"/>
                  <a:pt x="0" y="135563"/>
                  <a:pt x="0" y="131474"/>
                </a:cubicBezTo>
                <a:cubicBezTo>
                  <a:pt x="0" y="127386"/>
                  <a:pt x="2492" y="123653"/>
                  <a:pt x="6230" y="122142"/>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1000"/>
                                        <p:tgtEl>
                                          <p:spTgt spid="2057"/>
                                        </p:tgtEl>
                                      </p:cBhvr>
                                    </p:animEffect>
                                    <p:anim calcmode="lin" valueType="num">
                                      <p:cBhvr>
                                        <p:cTn id="8" dur="1000" fill="hold"/>
                                        <p:tgtEl>
                                          <p:spTgt spid="2057"/>
                                        </p:tgtEl>
                                        <p:attrNameLst>
                                          <p:attrName>ppt_x</p:attrName>
                                        </p:attrNameLst>
                                      </p:cBhvr>
                                      <p:tavLst>
                                        <p:tav tm="0">
                                          <p:val>
                                            <p:strVal val="#ppt_x"/>
                                          </p:val>
                                        </p:tav>
                                        <p:tav tm="100000">
                                          <p:val>
                                            <p:strVal val="#ppt_x"/>
                                          </p:val>
                                        </p:tav>
                                      </p:tavLst>
                                    </p:anim>
                                    <p:anim calcmode="lin" valueType="num">
                                      <p:cBhvr>
                                        <p:cTn id="9" dur="1000" fill="hold"/>
                                        <p:tgtEl>
                                          <p:spTgt spid="20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 presetClass="entr" presetSubtype="16"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in)">
                                      <p:cBhvr>
                                        <p:cTn id="1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概要设计</a:t>
            </a:r>
            <a:endParaRPr kumimoji="1" lang="zh-CN" altLang="en-US" sz="2000" dirty="0">
              <a:solidFill>
                <a:schemeClr val="tx1">
                  <a:lumMod val="75000"/>
                  <a:lumOff val="25000"/>
                </a:schemeClr>
              </a:solidFill>
              <a:cs typeface="+mn-ea"/>
              <a:sym typeface="+mn-lt"/>
            </a:endParaRPr>
          </a:p>
        </p:txBody>
      </p:sp>
      <p:sp>
        <p:nvSpPr>
          <p:cNvPr id="4" name="文本框 3"/>
          <p:cNvSpPr txBox="1"/>
          <p:nvPr/>
        </p:nvSpPr>
        <p:spPr>
          <a:xfrm>
            <a:off x="531495" y="972820"/>
            <a:ext cx="1894840" cy="460375"/>
          </a:xfrm>
          <a:prstGeom prst="rect">
            <a:avLst/>
          </a:prstGeom>
          <a:noFill/>
        </p:spPr>
        <p:txBody>
          <a:bodyPr wrap="square" rtlCol="0" anchor="t">
            <a:spAutoFit/>
          </a:bodyPr>
          <a:p>
            <a:r>
              <a:rPr lang="en-US" altLang="zh-CN" sz="2400" b="1" kern="900" dirty="0">
                <a:solidFill>
                  <a:schemeClr val="tx1">
                    <a:lumMod val="85000"/>
                    <a:lumOff val="15000"/>
                  </a:schemeClr>
                </a:solidFill>
                <a:cs typeface="+mn-ea"/>
                <a:sym typeface="+mn-lt"/>
              </a:rPr>
              <a:t>2</a:t>
            </a:r>
            <a:r>
              <a:rPr lang="zh-CN" altLang="en-US" sz="2400" b="1" kern="900" dirty="0">
                <a:solidFill>
                  <a:schemeClr val="tx1">
                    <a:lumMod val="85000"/>
                    <a:lumOff val="15000"/>
                  </a:schemeClr>
                </a:solidFill>
                <a:cs typeface="+mn-ea"/>
                <a:sym typeface="+mn-lt"/>
              </a:rPr>
              <a:t>、系统框架</a:t>
            </a:r>
            <a:endParaRPr lang="zh-CN" altLang="en-US" sz="2400"/>
          </a:p>
        </p:txBody>
      </p:sp>
      <p:sp>
        <p:nvSpPr>
          <p:cNvPr id="103" name="文本框 102"/>
          <p:cNvSpPr txBox="1"/>
          <p:nvPr/>
        </p:nvSpPr>
        <p:spPr>
          <a:xfrm>
            <a:off x="450215" y="1433195"/>
            <a:ext cx="11135360" cy="5092700"/>
          </a:xfrm>
          <a:prstGeom prst="rect">
            <a:avLst/>
          </a:prstGeom>
          <a:noFill/>
          <a:ln w="9525">
            <a:noFill/>
          </a:ln>
        </p:spPr>
        <p:txBody>
          <a:bodyPr wrap="square">
            <a:spAutoFit/>
          </a:bodyPr>
          <a:p>
            <a:pPr indent="0" fontAlgn="auto">
              <a:lnSpc>
                <a:spcPts val="3000"/>
              </a:lnSpc>
            </a:pPr>
            <a:r>
              <a:rPr lang="zh-CN" b="1">
                <a:ea typeface="+mn-lt"/>
                <a:cs typeface="+mn-lt"/>
              </a:rPr>
              <a:t>（</a:t>
            </a:r>
            <a:r>
              <a:rPr lang="en-US" b="1">
                <a:ea typeface="+mn-lt"/>
                <a:cs typeface="+mn-lt"/>
              </a:rPr>
              <a:t>1</a:t>
            </a:r>
            <a:r>
              <a:rPr lang="zh-CN" b="1">
                <a:ea typeface="+mn-lt"/>
                <a:cs typeface="+mn-lt"/>
              </a:rPr>
              <a:t>）、第一层</a:t>
            </a:r>
            <a:r>
              <a:rPr lang="en-US" b="1">
                <a:ea typeface="+mn-lt"/>
                <a:cs typeface="+mn-lt"/>
              </a:rPr>
              <a:t>--</a:t>
            </a:r>
            <a:r>
              <a:rPr lang="zh-CN" b="1">
                <a:ea typeface="+mn-lt"/>
                <a:cs typeface="+mn-lt"/>
              </a:rPr>
              <a:t>表示层：</a:t>
            </a:r>
            <a:r>
              <a:rPr lang="en-US" b="1">
                <a:ea typeface="+mn-lt"/>
                <a:cs typeface="+mn-lt"/>
              </a:rPr>
              <a:t>Web</a:t>
            </a:r>
            <a:r>
              <a:rPr lang="zh-CN" b="1">
                <a:ea typeface="+mn-lt"/>
                <a:cs typeface="+mn-lt"/>
              </a:rPr>
              <a:t>浏览器在表示层中包含系统的显示逻辑，位于客户端。它的任务是由</a:t>
            </a:r>
            <a:r>
              <a:rPr lang="en-US" b="1">
                <a:ea typeface="+mn-lt"/>
                <a:cs typeface="+mn-lt"/>
              </a:rPr>
              <a:t>Web</a:t>
            </a:r>
            <a:r>
              <a:rPr lang="zh-CN" b="1">
                <a:ea typeface="+mn-lt"/>
                <a:cs typeface="+mn-lt"/>
              </a:rPr>
              <a:t>浏览器向网络上的某一</a:t>
            </a:r>
            <a:r>
              <a:rPr lang="en-US" b="1">
                <a:ea typeface="+mn-lt"/>
                <a:cs typeface="+mn-lt"/>
              </a:rPr>
              <a:t>Web</a:t>
            </a:r>
            <a:r>
              <a:rPr lang="zh-CN" b="1">
                <a:ea typeface="+mn-lt"/>
                <a:cs typeface="+mn-lt"/>
              </a:rPr>
              <a:t>服务器提出服务请求，</a:t>
            </a:r>
            <a:r>
              <a:rPr lang="en-US" b="1">
                <a:ea typeface="+mn-lt"/>
                <a:cs typeface="+mn-lt"/>
              </a:rPr>
              <a:t>Web</a:t>
            </a:r>
            <a:r>
              <a:rPr lang="zh-CN" b="1">
                <a:ea typeface="+mn-lt"/>
                <a:cs typeface="+mn-lt"/>
              </a:rPr>
              <a:t>服务器对用户身份进行验证后用</a:t>
            </a:r>
            <a:r>
              <a:rPr lang="en-US" b="1">
                <a:ea typeface="+mn-lt"/>
                <a:cs typeface="+mn-lt"/>
              </a:rPr>
              <a:t>HTTP</a:t>
            </a:r>
            <a:r>
              <a:rPr lang="zh-CN" b="1">
                <a:ea typeface="+mn-lt"/>
                <a:cs typeface="+mn-lt"/>
              </a:rPr>
              <a:t>协议把所需的主页传送给客户端，客户机接受传来的主页文件，并把它显示在</a:t>
            </a:r>
            <a:r>
              <a:rPr lang="en-US" b="1">
                <a:ea typeface="+mn-lt"/>
                <a:cs typeface="+mn-lt"/>
              </a:rPr>
              <a:t>Web</a:t>
            </a:r>
            <a:r>
              <a:rPr lang="zh-CN" b="1">
                <a:ea typeface="+mn-lt"/>
                <a:cs typeface="+mn-lt"/>
              </a:rPr>
              <a:t>浏览器上。</a:t>
            </a:r>
            <a:endParaRPr lang="zh-CN" b="1">
              <a:ea typeface="+mn-lt"/>
              <a:cs typeface="+mn-lt"/>
            </a:endParaRPr>
          </a:p>
          <a:p>
            <a:pPr indent="0" fontAlgn="auto">
              <a:lnSpc>
                <a:spcPts val="3000"/>
              </a:lnSpc>
            </a:pPr>
            <a:r>
              <a:rPr lang="zh-CN" b="1">
                <a:ea typeface="+mn-lt"/>
                <a:cs typeface="+mn-lt"/>
              </a:rPr>
              <a:t>（</a:t>
            </a:r>
            <a:r>
              <a:rPr lang="en-US" b="1">
                <a:ea typeface="+mn-lt"/>
                <a:cs typeface="+mn-lt"/>
              </a:rPr>
              <a:t>2</a:t>
            </a:r>
            <a:r>
              <a:rPr lang="zh-CN" b="1">
                <a:ea typeface="+mn-lt"/>
                <a:cs typeface="+mn-lt"/>
              </a:rPr>
              <a:t>）、第二层</a:t>
            </a:r>
            <a:r>
              <a:rPr lang="en-US" b="1">
                <a:ea typeface="+mn-lt"/>
                <a:cs typeface="+mn-lt"/>
              </a:rPr>
              <a:t>--</a:t>
            </a:r>
            <a:r>
              <a:rPr lang="zh-CN" b="1">
                <a:ea typeface="+mn-lt"/>
                <a:cs typeface="+mn-lt"/>
              </a:rPr>
              <a:t>功能层：具有应用程序扩展功能的</a:t>
            </a:r>
            <a:r>
              <a:rPr lang="en-US" b="1">
                <a:ea typeface="+mn-lt"/>
                <a:cs typeface="+mn-lt"/>
              </a:rPr>
              <a:t>Web</a:t>
            </a:r>
            <a:r>
              <a:rPr lang="zh-CN" b="1">
                <a:ea typeface="+mn-lt"/>
                <a:cs typeface="+mn-lt"/>
              </a:rPr>
              <a:t>服务器在功能层中包含系统的事务处理逻辑，位于</a:t>
            </a:r>
            <a:r>
              <a:rPr lang="en-US" b="1">
                <a:ea typeface="+mn-lt"/>
                <a:cs typeface="+mn-lt"/>
              </a:rPr>
              <a:t>Web</a:t>
            </a:r>
            <a:r>
              <a:rPr lang="zh-CN" b="1">
                <a:ea typeface="+mn-lt"/>
                <a:cs typeface="+mn-lt"/>
              </a:rPr>
              <a:t>服务器端。它的任务是接受用户的请求，首先需要执行相应的扩展应用程序与数据库进行连接，通过</a:t>
            </a:r>
            <a:r>
              <a:rPr lang="en-US" b="1">
                <a:ea typeface="+mn-lt"/>
                <a:cs typeface="+mn-lt"/>
              </a:rPr>
              <a:t>SQL</a:t>
            </a:r>
            <a:r>
              <a:rPr lang="zh-CN" b="1">
                <a:ea typeface="+mn-lt"/>
                <a:cs typeface="+mn-lt"/>
              </a:rPr>
              <a:t>等方式向数据库服务器提出数据处理申请，后台数据库服务器将数据处理的结果提交给</a:t>
            </a:r>
            <a:r>
              <a:rPr lang="en-US" b="1">
                <a:ea typeface="+mn-lt"/>
                <a:cs typeface="+mn-lt"/>
              </a:rPr>
              <a:t>Web</a:t>
            </a:r>
            <a:r>
              <a:rPr lang="zh-CN" b="1">
                <a:ea typeface="+mn-lt"/>
                <a:cs typeface="+mn-lt"/>
              </a:rPr>
              <a:t>服务器，再由</a:t>
            </a:r>
            <a:r>
              <a:rPr lang="en-US" b="1">
                <a:ea typeface="+mn-lt"/>
                <a:cs typeface="+mn-lt"/>
              </a:rPr>
              <a:t>Web</a:t>
            </a:r>
            <a:r>
              <a:rPr lang="zh-CN" b="1">
                <a:ea typeface="+mn-lt"/>
                <a:cs typeface="+mn-lt"/>
              </a:rPr>
              <a:t>服务器传送回客户端。</a:t>
            </a:r>
            <a:endParaRPr lang="zh-CN" b="1">
              <a:ea typeface="+mn-lt"/>
              <a:cs typeface="+mn-lt"/>
            </a:endParaRPr>
          </a:p>
          <a:p>
            <a:pPr indent="0" fontAlgn="auto">
              <a:lnSpc>
                <a:spcPts val="3000"/>
              </a:lnSpc>
            </a:pPr>
            <a:r>
              <a:rPr lang="zh-CN" b="1">
                <a:ea typeface="+mn-lt"/>
                <a:cs typeface="+mn-lt"/>
              </a:rPr>
              <a:t>（</a:t>
            </a:r>
            <a:r>
              <a:rPr lang="en-US" b="1">
                <a:ea typeface="+mn-lt"/>
                <a:cs typeface="+mn-lt"/>
              </a:rPr>
              <a:t>3</a:t>
            </a:r>
            <a:r>
              <a:rPr lang="zh-CN" b="1">
                <a:ea typeface="+mn-lt"/>
                <a:cs typeface="+mn-lt"/>
              </a:rPr>
              <a:t>）、第三层</a:t>
            </a:r>
            <a:r>
              <a:rPr lang="en-US" b="1">
                <a:ea typeface="+mn-lt"/>
                <a:cs typeface="+mn-lt"/>
              </a:rPr>
              <a:t>--</a:t>
            </a:r>
            <a:r>
              <a:rPr lang="zh-CN" b="1">
                <a:ea typeface="+mn-lt"/>
                <a:cs typeface="+mn-lt"/>
              </a:rPr>
              <a:t>数据层：数据库服务器在数据层中包含系统的数据处理逻辑，位于数据库服务器端。它的任务是接受</a:t>
            </a:r>
            <a:r>
              <a:rPr lang="en-US" b="1">
                <a:ea typeface="+mn-lt"/>
                <a:cs typeface="+mn-lt"/>
              </a:rPr>
              <a:t>Web</a:t>
            </a:r>
            <a:r>
              <a:rPr lang="zh-CN" b="1">
                <a:ea typeface="+mn-lt"/>
                <a:cs typeface="+mn-lt"/>
              </a:rPr>
              <a:t>服务器对数据库操纵的请求，实现对数据库查询、修改、更新、删除功能，把运行结果提交给</a:t>
            </a:r>
            <a:r>
              <a:rPr lang="en-US" b="1">
                <a:ea typeface="+mn-lt"/>
                <a:cs typeface="+mn-lt"/>
              </a:rPr>
              <a:t>Web</a:t>
            </a:r>
            <a:r>
              <a:rPr lang="zh-CN" b="1">
                <a:ea typeface="+mn-lt"/>
                <a:cs typeface="+mn-lt"/>
              </a:rPr>
              <a:t>服务器。</a:t>
            </a:r>
            <a:endParaRPr lang="zh-CN" altLang="en-US" b="1">
              <a:ea typeface="+mn-lt"/>
              <a:cs typeface="+mn-lt"/>
            </a:endParaRPr>
          </a:p>
        </p:txBody>
      </p:sp>
    </p:spTree>
  </p:cSld>
  <p:clrMapOvr>
    <a:masterClrMapping/>
  </p:clrMapOvr>
  <p:transition advClick="0" advTm="0"/>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详细设计</a:t>
            </a:r>
            <a:endParaRPr kumimoji="1" lang="zh-CN" altLang="en-US" sz="2000" dirty="0">
              <a:solidFill>
                <a:schemeClr val="tx1">
                  <a:lumMod val="75000"/>
                  <a:lumOff val="25000"/>
                </a:schemeClr>
              </a:solidFill>
              <a:cs typeface="+mn-ea"/>
              <a:sym typeface="+mn-lt"/>
            </a:endParaRPr>
          </a:p>
        </p:txBody>
      </p:sp>
      <p:sp>
        <p:nvSpPr>
          <p:cNvPr id="2" name="文本框 1"/>
          <p:cNvSpPr txBox="1"/>
          <p:nvPr/>
        </p:nvSpPr>
        <p:spPr>
          <a:xfrm>
            <a:off x="626110" y="1033145"/>
            <a:ext cx="3230880" cy="460375"/>
          </a:xfrm>
          <a:prstGeom prst="rect">
            <a:avLst/>
          </a:prstGeom>
          <a:noFill/>
        </p:spPr>
        <p:txBody>
          <a:bodyPr wrap="none" rtlCol="0" anchor="t">
            <a:spAutoFit/>
          </a:bodyPr>
          <a:p>
            <a:r>
              <a:rPr lang="zh-CN" altLang="en-US" sz="2400" b="1" kern="900" dirty="0">
                <a:solidFill>
                  <a:schemeClr val="tx1">
                    <a:lumMod val="85000"/>
                    <a:lumOff val="15000"/>
                  </a:schemeClr>
                </a:solidFill>
                <a:cs typeface="+mn-ea"/>
                <a:sym typeface="+mn-lt"/>
              </a:rPr>
              <a:t>图书管理系统三层架构</a:t>
            </a:r>
            <a:endParaRPr lang="zh-CN" altLang="en-US" sz="2400"/>
          </a:p>
        </p:txBody>
      </p:sp>
      <p:pic>
        <p:nvPicPr>
          <p:cNvPr id="4" name="图片 3" descr="C:/Users/吴淮/AppData/Local/Temp/kaimatting/20210610123327/output_aiMatting_20210610123334.pngoutput_aiMatting_20210610123334"/>
          <p:cNvPicPr>
            <a:picLocks noChangeAspect="1"/>
          </p:cNvPicPr>
          <p:nvPr/>
        </p:nvPicPr>
        <p:blipFill>
          <a:blip r:embed="rId1"/>
          <a:stretch>
            <a:fillRect/>
          </a:stretch>
        </p:blipFill>
        <p:spPr>
          <a:xfrm>
            <a:off x="1056005" y="2067560"/>
            <a:ext cx="10445750" cy="4203700"/>
          </a:xfrm>
          <a:prstGeom prst="rect">
            <a:avLst/>
          </a:prstGeom>
        </p:spPr>
      </p:pic>
    </p:spTree>
  </p:cSld>
  <p:clrMapOvr>
    <a:masterClrMapping/>
  </p:clrMapOvr>
  <p:transition advClick="0" advTm="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概要设计</a:t>
            </a:r>
            <a:endParaRPr kumimoji="1" lang="zh-CN" altLang="en-US" sz="2000" dirty="0">
              <a:solidFill>
                <a:schemeClr val="tx1">
                  <a:lumMod val="75000"/>
                  <a:lumOff val="25000"/>
                </a:schemeClr>
              </a:solidFill>
              <a:cs typeface="+mn-ea"/>
              <a:sym typeface="+mn-lt"/>
            </a:endParaRPr>
          </a:p>
        </p:txBody>
      </p:sp>
      <p:sp>
        <p:nvSpPr>
          <p:cNvPr id="15" name="文本框 14"/>
          <p:cNvSpPr txBox="1"/>
          <p:nvPr/>
        </p:nvSpPr>
        <p:spPr>
          <a:xfrm>
            <a:off x="541655" y="774065"/>
            <a:ext cx="2809240" cy="460375"/>
          </a:xfrm>
          <a:prstGeom prst="rect">
            <a:avLst/>
          </a:prstGeom>
          <a:noFill/>
        </p:spPr>
        <p:txBody>
          <a:bodyPr wrap="none" rtlCol="0" anchor="t">
            <a:spAutoFit/>
          </a:bodyPr>
          <a:p>
            <a:r>
              <a:rPr lang="en-US" altLang="zh-CN" sz="2400" b="1" kern="900" dirty="0">
                <a:solidFill>
                  <a:schemeClr val="tx1">
                    <a:lumMod val="85000"/>
                    <a:lumOff val="15000"/>
                  </a:schemeClr>
                </a:solidFill>
                <a:cs typeface="+mn-ea"/>
                <a:sym typeface="+mn-lt"/>
              </a:rPr>
              <a:t>3</a:t>
            </a:r>
            <a:r>
              <a:rPr lang="zh-CN" altLang="en-US" sz="2400" b="1" kern="900" dirty="0">
                <a:solidFill>
                  <a:schemeClr val="tx1">
                    <a:lumMod val="85000"/>
                    <a:lumOff val="15000"/>
                  </a:schemeClr>
                </a:solidFill>
                <a:cs typeface="+mn-ea"/>
                <a:sym typeface="+mn-lt"/>
              </a:rPr>
              <a:t>、主要实体与属性</a:t>
            </a:r>
            <a:endParaRPr lang="en-US" altLang="zh-CN" sz="2400" b="1" kern="900" dirty="0">
              <a:solidFill>
                <a:schemeClr val="tx1">
                  <a:lumMod val="85000"/>
                  <a:lumOff val="15000"/>
                </a:schemeClr>
              </a:solidFill>
              <a:cs typeface="+mn-ea"/>
              <a:sym typeface="+mn-lt"/>
            </a:endParaRPr>
          </a:p>
        </p:txBody>
      </p:sp>
      <p:graphicFrame>
        <p:nvGraphicFramePr>
          <p:cNvPr id="16" name="对象 15"/>
          <p:cNvGraphicFramePr>
            <a:graphicFrameLocks noChangeAspect="1"/>
          </p:cNvGraphicFramePr>
          <p:nvPr/>
        </p:nvGraphicFramePr>
        <p:xfrm>
          <a:off x="5589905" y="825500"/>
          <a:ext cx="6478905" cy="5946775"/>
        </p:xfrm>
        <a:graphic>
          <a:graphicData uri="http://schemas.openxmlformats.org/presentationml/2006/ole">
            <mc:AlternateContent xmlns:mc="http://schemas.openxmlformats.org/markup-compatibility/2006">
              <mc:Choice xmlns:v="urn:schemas-microsoft-com:vml" Requires="v">
                <p:oleObj spid="_x0000_s17" name="" r:id="rId1" imgW="6033770" imgH="7115810" progId="Visio.Drawing.15">
                  <p:embed/>
                </p:oleObj>
              </mc:Choice>
              <mc:Fallback>
                <p:oleObj name="" r:id="rId1" imgW="6033770" imgH="7115810" progId="Visio.Drawing.15">
                  <p:embed/>
                  <p:pic>
                    <p:nvPicPr>
                      <p:cNvPr id="0" name="图片 16"/>
                      <p:cNvPicPr/>
                      <p:nvPr/>
                    </p:nvPicPr>
                    <p:blipFill>
                      <a:blip r:embed="rId2"/>
                      <a:stretch>
                        <a:fillRect/>
                      </a:stretch>
                    </p:blipFill>
                    <p:spPr>
                      <a:xfrm>
                        <a:off x="5589905" y="825500"/>
                        <a:ext cx="6478905" cy="5946775"/>
                      </a:xfrm>
                      <a:prstGeom prst="rect">
                        <a:avLst/>
                      </a:prstGeom>
                      <a:noFill/>
                      <a:ln w="38100">
                        <a:noFill/>
                        <a:miter/>
                      </a:ln>
                    </p:spPr>
                  </p:pic>
                </p:oleObj>
              </mc:Fallback>
            </mc:AlternateContent>
          </a:graphicData>
        </a:graphic>
      </p:graphicFrame>
      <p:sp>
        <p:nvSpPr>
          <p:cNvPr id="21" name="文本框 20"/>
          <p:cNvSpPr txBox="1"/>
          <p:nvPr/>
        </p:nvSpPr>
        <p:spPr>
          <a:xfrm>
            <a:off x="301625" y="1133475"/>
            <a:ext cx="5895975" cy="5477510"/>
          </a:xfrm>
          <a:prstGeom prst="rect">
            <a:avLst/>
          </a:prstGeom>
          <a:noFill/>
        </p:spPr>
        <p:txBody>
          <a:bodyPr wrap="square" rtlCol="0" anchor="t">
            <a:spAutoFit/>
          </a:bodyPr>
          <a:p>
            <a:pPr fontAlgn="auto">
              <a:lnSpc>
                <a:spcPts val="3000"/>
              </a:lnSpc>
            </a:pPr>
            <a:r>
              <a:rPr lang="zh-CN" altLang="en-US" sz="1600" b="1" kern="900" dirty="0">
                <a:solidFill>
                  <a:schemeClr val="tx1">
                    <a:lumMod val="85000"/>
                    <a:lumOff val="15000"/>
                  </a:schemeClr>
                </a:solidFill>
                <a:cs typeface="+mn-ea"/>
                <a:sym typeface="+mn-lt"/>
              </a:rPr>
              <a:t> （</a:t>
            </a:r>
            <a:r>
              <a:rPr lang="en-US" altLang="zh-CN" sz="1600" b="1" kern="900" dirty="0">
                <a:solidFill>
                  <a:schemeClr val="tx1">
                    <a:lumMod val="85000"/>
                    <a:lumOff val="15000"/>
                  </a:schemeClr>
                </a:solidFill>
                <a:cs typeface="+mn-ea"/>
                <a:sym typeface="+mn-lt"/>
              </a:rPr>
              <a:t>1</a:t>
            </a:r>
            <a:r>
              <a:rPr lang="zh-CN" altLang="en-US" sz="1600" b="1" kern="900" dirty="0">
                <a:solidFill>
                  <a:schemeClr val="tx1">
                    <a:lumMod val="85000"/>
                    <a:lumOff val="15000"/>
                  </a:schemeClr>
                </a:solidFill>
                <a:cs typeface="+mn-ea"/>
                <a:sym typeface="+mn-lt"/>
              </a:rPr>
              <a:t>）、系统的实体类型包括：读者（reader）、书籍（book_info）和管理员（admin）。</a:t>
            </a:r>
            <a:endParaRPr lang="zh-CN" altLang="en-US" sz="1600" b="1" kern="900" dirty="0">
              <a:solidFill>
                <a:schemeClr val="tx1">
                  <a:lumMod val="85000"/>
                  <a:lumOff val="15000"/>
                </a:schemeClr>
              </a:solidFill>
              <a:cs typeface="+mn-ea"/>
              <a:sym typeface="+mn-lt"/>
            </a:endParaRPr>
          </a:p>
          <a:p>
            <a:pPr fontAlgn="auto">
              <a:lnSpc>
                <a:spcPts val="3000"/>
              </a:lnSpc>
            </a:pPr>
            <a:endParaRPr lang="zh-CN" altLang="en-US" sz="1600" b="1" kern="900" dirty="0">
              <a:solidFill>
                <a:schemeClr val="tx1">
                  <a:lumMod val="85000"/>
                  <a:lumOff val="15000"/>
                </a:schemeClr>
              </a:solidFill>
              <a:cs typeface="+mn-ea"/>
              <a:sym typeface="+mn-lt"/>
            </a:endParaRPr>
          </a:p>
          <a:p>
            <a:pPr fontAlgn="auto">
              <a:lnSpc>
                <a:spcPts val="3000"/>
              </a:lnSpc>
            </a:pPr>
            <a:r>
              <a:rPr lang="zh-CN" altLang="en-US" sz="1600" b="1" kern="900" dirty="0">
                <a:solidFill>
                  <a:schemeClr val="tx1">
                    <a:lumMod val="85000"/>
                    <a:lumOff val="15000"/>
                  </a:schemeClr>
                </a:solidFill>
                <a:cs typeface="+mn-ea"/>
                <a:sym typeface="+mn-lt"/>
              </a:rPr>
              <a:t>（</a:t>
            </a:r>
            <a:r>
              <a:rPr lang="en-US" altLang="zh-CN" sz="1600" b="1" kern="900" dirty="0">
                <a:solidFill>
                  <a:schemeClr val="tx1">
                    <a:lumMod val="85000"/>
                    <a:lumOff val="15000"/>
                  </a:schemeClr>
                </a:solidFill>
                <a:cs typeface="+mn-ea"/>
                <a:sym typeface="+mn-lt"/>
              </a:rPr>
              <a:t>2</a:t>
            </a:r>
            <a:r>
              <a:rPr lang="zh-CN" altLang="en-US" sz="1600" b="1" kern="900" dirty="0">
                <a:solidFill>
                  <a:schemeClr val="tx1">
                    <a:lumMod val="85000"/>
                    <a:lumOff val="15000"/>
                  </a:schemeClr>
                </a:solidFill>
                <a:cs typeface="+mn-ea"/>
                <a:sym typeface="+mn-lt"/>
              </a:rPr>
              <a:t>）、读者的属性：读者号（reader_id）、姓名（name）、性别（sex）、生日（birth）、地址（address）和电话号码（phone）。</a:t>
            </a:r>
            <a:endParaRPr lang="zh-CN" altLang="en-US" sz="1600" b="1" kern="900" dirty="0">
              <a:solidFill>
                <a:schemeClr val="tx1">
                  <a:lumMod val="85000"/>
                  <a:lumOff val="15000"/>
                </a:schemeClr>
              </a:solidFill>
              <a:cs typeface="+mn-ea"/>
              <a:sym typeface="+mn-lt"/>
            </a:endParaRPr>
          </a:p>
          <a:p>
            <a:pPr fontAlgn="auto">
              <a:lnSpc>
                <a:spcPts val="3000"/>
              </a:lnSpc>
            </a:pPr>
            <a:endParaRPr lang="zh-CN" altLang="en-US" sz="1600" b="1" kern="900" dirty="0">
              <a:solidFill>
                <a:schemeClr val="tx1">
                  <a:lumMod val="85000"/>
                  <a:lumOff val="15000"/>
                </a:schemeClr>
              </a:solidFill>
              <a:cs typeface="+mn-ea"/>
              <a:sym typeface="+mn-lt"/>
            </a:endParaRPr>
          </a:p>
          <a:p>
            <a:pPr fontAlgn="auto">
              <a:lnSpc>
                <a:spcPts val="3000"/>
              </a:lnSpc>
            </a:pPr>
            <a:r>
              <a:rPr lang="zh-CN" altLang="en-US" sz="1600" b="1" kern="900" dirty="0">
                <a:solidFill>
                  <a:schemeClr val="tx1">
                    <a:lumMod val="85000"/>
                    <a:lumOff val="15000"/>
                  </a:schemeClr>
                </a:solidFill>
                <a:cs typeface="+mn-ea"/>
                <a:sym typeface="+mn-lt"/>
              </a:rPr>
              <a:t>（</a:t>
            </a:r>
            <a:r>
              <a:rPr lang="en-US" altLang="zh-CN" sz="1600" b="1" kern="900" dirty="0">
                <a:solidFill>
                  <a:schemeClr val="tx1">
                    <a:lumMod val="85000"/>
                    <a:lumOff val="15000"/>
                  </a:schemeClr>
                </a:solidFill>
                <a:cs typeface="+mn-ea"/>
                <a:sym typeface="+mn-lt"/>
              </a:rPr>
              <a:t>3</a:t>
            </a:r>
            <a:r>
              <a:rPr lang="zh-CN" altLang="en-US" sz="1600" b="1" kern="900" dirty="0">
                <a:solidFill>
                  <a:schemeClr val="tx1">
                    <a:lumMod val="85000"/>
                    <a:lumOff val="15000"/>
                  </a:schemeClr>
                </a:solidFill>
                <a:cs typeface="+mn-ea"/>
                <a:sym typeface="+mn-lt"/>
              </a:rPr>
              <a:t>）、管理员的属性：管理员编号（id）、管理员名（username）和密码（password）。</a:t>
            </a:r>
            <a:endParaRPr lang="zh-CN" altLang="en-US" sz="1600" b="1" kern="900" dirty="0">
              <a:solidFill>
                <a:schemeClr val="tx1">
                  <a:lumMod val="85000"/>
                  <a:lumOff val="15000"/>
                </a:schemeClr>
              </a:solidFill>
              <a:cs typeface="+mn-ea"/>
              <a:sym typeface="+mn-lt"/>
            </a:endParaRPr>
          </a:p>
          <a:p>
            <a:pPr fontAlgn="auto">
              <a:lnSpc>
                <a:spcPts val="3000"/>
              </a:lnSpc>
            </a:pPr>
            <a:endParaRPr lang="zh-CN" altLang="en-US" sz="1600" b="1" kern="900" dirty="0">
              <a:solidFill>
                <a:schemeClr val="tx1">
                  <a:lumMod val="85000"/>
                  <a:lumOff val="15000"/>
                </a:schemeClr>
              </a:solidFill>
              <a:cs typeface="+mn-ea"/>
              <a:sym typeface="+mn-lt"/>
            </a:endParaRPr>
          </a:p>
          <a:p>
            <a:pPr fontAlgn="auto">
              <a:lnSpc>
                <a:spcPts val="3000"/>
              </a:lnSpc>
            </a:pPr>
            <a:r>
              <a:rPr lang="zh-CN" altLang="en-US" sz="1600" b="1" kern="900" dirty="0">
                <a:solidFill>
                  <a:schemeClr val="tx1">
                    <a:lumMod val="85000"/>
                    <a:lumOff val="15000"/>
                  </a:schemeClr>
                </a:solidFill>
                <a:cs typeface="+mn-ea"/>
                <a:sym typeface="+mn-lt"/>
              </a:rPr>
              <a:t>（</a:t>
            </a:r>
            <a:r>
              <a:rPr lang="en-US" altLang="zh-CN" sz="1600" b="1" kern="900" dirty="0">
                <a:solidFill>
                  <a:schemeClr val="tx1">
                    <a:lumMod val="85000"/>
                    <a:lumOff val="15000"/>
                  </a:schemeClr>
                </a:solidFill>
                <a:cs typeface="+mn-ea"/>
                <a:sym typeface="+mn-lt"/>
              </a:rPr>
              <a:t>4</a:t>
            </a:r>
            <a:r>
              <a:rPr lang="zh-CN" altLang="en-US" sz="1600" b="1" kern="900" dirty="0">
                <a:solidFill>
                  <a:schemeClr val="tx1">
                    <a:lumMod val="85000"/>
                    <a:lumOff val="15000"/>
                  </a:schemeClr>
                </a:solidFill>
                <a:cs typeface="+mn-ea"/>
                <a:sym typeface="+mn-lt"/>
              </a:rPr>
              <a:t>）、书籍的属性：数量（number）、简介（introduction）、出版时间（pub_time）、书名（name）、作者（author）、出版社（publish）、标准书号（ISBN）、语言（language）、价格（price）和分类（class_id）。</a:t>
            </a:r>
            <a:endParaRPr lang="zh-CN" altLang="en-US" sz="1600"/>
          </a:p>
        </p:txBody>
      </p:sp>
    </p:spTree>
  </p:cSld>
  <p:clrMapOvr>
    <a:masterClrMapping/>
  </p:clrMapOvr>
  <p:transition advClick="0" advTm="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719455" y="18542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概要设计</a:t>
            </a:r>
            <a:endParaRPr kumimoji="1" lang="zh-CN" altLang="en-US" sz="2000" dirty="0">
              <a:solidFill>
                <a:schemeClr val="tx1">
                  <a:lumMod val="75000"/>
                  <a:lumOff val="25000"/>
                </a:schemeClr>
              </a:solidFill>
              <a:cs typeface="+mn-ea"/>
              <a:sym typeface="+mn-lt"/>
            </a:endParaRPr>
          </a:p>
        </p:txBody>
      </p:sp>
      <p:sp>
        <p:nvSpPr>
          <p:cNvPr id="2" name="文本框 1"/>
          <p:cNvSpPr txBox="1"/>
          <p:nvPr/>
        </p:nvSpPr>
        <p:spPr>
          <a:xfrm>
            <a:off x="719455" y="688975"/>
            <a:ext cx="1894840" cy="460375"/>
          </a:xfrm>
          <a:prstGeom prst="rect">
            <a:avLst/>
          </a:prstGeom>
          <a:noFill/>
        </p:spPr>
        <p:txBody>
          <a:bodyPr wrap="none" rtlCol="0" anchor="t">
            <a:spAutoFit/>
          </a:bodyPr>
          <a:p>
            <a:r>
              <a:rPr lang="en-US" altLang="zh-CN" sz="2400" b="1" kern="900" dirty="0">
                <a:solidFill>
                  <a:schemeClr val="tx1">
                    <a:lumMod val="85000"/>
                    <a:lumOff val="15000"/>
                  </a:schemeClr>
                </a:solidFill>
                <a:cs typeface="+mn-ea"/>
                <a:sym typeface="+mn-lt"/>
              </a:rPr>
              <a:t>4</a:t>
            </a:r>
            <a:r>
              <a:rPr lang="zh-CN" altLang="en-US" sz="2400" b="1" kern="900" dirty="0">
                <a:solidFill>
                  <a:schemeClr val="tx1">
                    <a:lumMod val="85000"/>
                    <a:lumOff val="15000"/>
                  </a:schemeClr>
                </a:solidFill>
                <a:cs typeface="+mn-ea"/>
                <a:sym typeface="+mn-lt"/>
              </a:rPr>
              <a:t>、主要模块</a:t>
            </a:r>
            <a:endParaRPr lang="zh-CN" altLang="en-US" sz="2400"/>
          </a:p>
        </p:txBody>
      </p:sp>
      <p:sp>
        <p:nvSpPr>
          <p:cNvPr id="3" name="文本框 2"/>
          <p:cNvSpPr txBox="1"/>
          <p:nvPr/>
        </p:nvSpPr>
        <p:spPr>
          <a:xfrm>
            <a:off x="617855" y="1149350"/>
            <a:ext cx="6322060" cy="5477510"/>
          </a:xfrm>
          <a:prstGeom prst="rect">
            <a:avLst/>
          </a:prstGeom>
          <a:noFill/>
        </p:spPr>
        <p:txBody>
          <a:bodyPr wrap="square" rtlCol="0" anchor="t">
            <a:spAutoFit/>
          </a:bodyPr>
          <a:p>
            <a:pPr fontAlgn="auto">
              <a:lnSpc>
                <a:spcPts val="3000"/>
              </a:lnSpc>
            </a:pPr>
            <a:r>
              <a:rPr lang="zh-CN" b="1">
                <a:ea typeface="+mn-lt"/>
                <a:cs typeface="+mn-lt"/>
                <a:sym typeface="+mn-ea"/>
              </a:rPr>
              <a:t>（1）、用户管理</a:t>
            </a:r>
            <a:endParaRPr lang="zh-CN" b="1">
              <a:ea typeface="+mn-lt"/>
              <a:cs typeface="+mn-lt"/>
              <a:sym typeface="+mn-ea"/>
            </a:endParaRPr>
          </a:p>
          <a:p>
            <a:pPr fontAlgn="auto">
              <a:lnSpc>
                <a:spcPts val="3000"/>
              </a:lnSpc>
            </a:pPr>
            <a:r>
              <a:rPr lang="zh-CN" altLang="en-US"/>
              <a:t>  </a:t>
            </a:r>
            <a:r>
              <a:rPr lang="zh-CN" altLang="en-US" b="1"/>
              <a:t> 用户管理包括管理员为用户分配账号，修改或删除用户信息功能。此模块只能由图书管理员统一配置，用户不能自行注册，管理员可以修改自己的密码，但是不可以修改用户密码。</a:t>
            </a:r>
            <a:endParaRPr lang="zh-CN" altLang="en-US" b="1"/>
          </a:p>
          <a:p>
            <a:pPr fontAlgn="auto">
              <a:lnSpc>
                <a:spcPts val="3000"/>
              </a:lnSpc>
            </a:pPr>
            <a:endParaRPr lang="zh-CN" altLang="en-US" b="1"/>
          </a:p>
          <a:p>
            <a:pPr fontAlgn="auto">
              <a:lnSpc>
                <a:spcPts val="3000"/>
              </a:lnSpc>
            </a:pPr>
            <a:r>
              <a:rPr lang="zh-CN" altLang="en-US" b="1"/>
              <a:t>（2）、 图书管理</a:t>
            </a:r>
            <a:endParaRPr lang="zh-CN" altLang="en-US" b="1"/>
          </a:p>
          <a:p>
            <a:pPr fontAlgn="auto">
              <a:lnSpc>
                <a:spcPts val="3000"/>
              </a:lnSpc>
            </a:pPr>
            <a:r>
              <a:rPr lang="zh-CN" altLang="en-US"/>
              <a:t>  </a:t>
            </a:r>
            <a:r>
              <a:rPr lang="zh-CN" altLang="en-US" b="1"/>
              <a:t> 管理员可以对图书进行入库或者修改图书信息的操作，并能查看或者删除已经归还的图书借阅日志。</a:t>
            </a:r>
            <a:endParaRPr lang="zh-CN" altLang="en-US"/>
          </a:p>
          <a:p>
            <a:pPr fontAlgn="auto">
              <a:lnSpc>
                <a:spcPts val="3000"/>
              </a:lnSpc>
            </a:pPr>
            <a:endParaRPr lang="zh-CN" altLang="en-US" b="1"/>
          </a:p>
          <a:p>
            <a:pPr fontAlgn="auto">
              <a:lnSpc>
                <a:spcPts val="3000"/>
              </a:lnSpc>
            </a:pPr>
            <a:endParaRPr lang="zh-CN" altLang="en-US" b="1"/>
          </a:p>
          <a:p>
            <a:pPr fontAlgn="auto">
              <a:lnSpc>
                <a:spcPts val="3000"/>
              </a:lnSpc>
            </a:pPr>
            <a:r>
              <a:rPr lang="zh-CN" altLang="en-US" b="1"/>
              <a:t>（3）、图书借阅与归还</a:t>
            </a:r>
            <a:endParaRPr lang="zh-CN" altLang="en-US" b="1"/>
          </a:p>
          <a:p>
            <a:pPr fontAlgn="auto">
              <a:lnSpc>
                <a:spcPts val="3000"/>
              </a:lnSpc>
            </a:pPr>
            <a:r>
              <a:rPr lang="zh-CN" altLang="en-US"/>
              <a:t>   </a:t>
            </a:r>
            <a:r>
              <a:rPr lang="zh-CN" altLang="en-US" b="1"/>
              <a:t>用户可以借阅图书馆中的图书，若图书数量不足，则不可以借阅，同时，用户可以归还图书，并查看自己的借阅记录。</a:t>
            </a:r>
            <a:endParaRPr lang="zh-CN" altLang="en-US" b="1"/>
          </a:p>
        </p:txBody>
      </p:sp>
      <p:pic>
        <p:nvPicPr>
          <p:cNvPr id="9" name="图片 17" descr="IMG_256"/>
          <p:cNvPicPr>
            <a:picLocks noChangeAspect="1"/>
          </p:cNvPicPr>
          <p:nvPr/>
        </p:nvPicPr>
        <p:blipFill>
          <a:blip r:embed="rId1"/>
          <a:stretch>
            <a:fillRect/>
          </a:stretch>
        </p:blipFill>
        <p:spPr>
          <a:xfrm>
            <a:off x="7214235" y="962660"/>
            <a:ext cx="4276725" cy="2153285"/>
          </a:xfrm>
          <a:prstGeom prst="rect">
            <a:avLst/>
          </a:prstGeom>
          <a:noFill/>
          <a:ln w="9525">
            <a:noFill/>
          </a:ln>
        </p:spPr>
      </p:pic>
      <p:pic>
        <p:nvPicPr>
          <p:cNvPr id="7" name="图片 15" descr="IMG_256"/>
          <p:cNvPicPr>
            <a:picLocks noChangeAspect="1"/>
          </p:cNvPicPr>
          <p:nvPr/>
        </p:nvPicPr>
        <p:blipFill>
          <a:blip r:embed="rId2"/>
          <a:stretch>
            <a:fillRect/>
          </a:stretch>
        </p:blipFill>
        <p:spPr>
          <a:xfrm>
            <a:off x="7434580" y="3905250"/>
            <a:ext cx="3836035" cy="2392680"/>
          </a:xfrm>
          <a:prstGeom prst="rect">
            <a:avLst/>
          </a:prstGeom>
          <a:noFill/>
          <a:ln w="9525">
            <a:noFill/>
          </a:ln>
        </p:spPr>
      </p:pic>
    </p:spTree>
  </p:cSld>
  <p:clrMapOvr>
    <a:masterClrMapping/>
  </p:clrMapOvr>
  <p:transition advClick="0" advTm="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7630"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6755"/>
          </a:xfrm>
          <a:prstGeom prst="rect">
            <a:avLst/>
          </a:prstGeom>
          <a:noFill/>
        </p:spPr>
        <p:txBody>
          <a:bodyPr wrap="square" rtlCol="0">
            <a:spAutoFit/>
          </a:bodyPr>
          <a:lstStyle/>
          <a:p>
            <a:pPr algn="ctr"/>
            <a:r>
              <a:rPr kumimoji="1" lang="en-US" altLang="zh-CN" sz="4000" smtClean="0">
                <a:solidFill>
                  <a:schemeClr val="bg1"/>
                </a:solidFill>
                <a:cs typeface="+mn-ea"/>
                <a:sym typeface="+mn-lt"/>
              </a:rPr>
              <a:t>03</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4073380" y="3428726"/>
            <a:ext cx="3855244" cy="829945"/>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数据库的设计</a:t>
            </a:r>
            <a:endParaRPr kumimoji="1" lang="zh-CN" altLang="en-US" sz="3200" dirty="0">
              <a:solidFill>
                <a:srgbClr val="353332"/>
              </a:solidFill>
              <a:cs typeface="+mn-ea"/>
              <a:sym typeface="+mn-lt"/>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55"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strVal val="#ppt_w*0.70"/>
                                          </p:val>
                                        </p:tav>
                                        <p:tav tm="100000">
                                          <p:val>
                                            <p:strVal val="#ppt_w"/>
                                          </p:val>
                                        </p:tav>
                                      </p:tavLst>
                                    </p:anim>
                                    <p:anim calcmode="lin" valueType="num">
                                      <p:cBhvr>
                                        <p:cTn id="14" dur="1000" fill="hold"/>
                                        <p:tgtEl>
                                          <p:spTgt spid="24"/>
                                        </p:tgtEl>
                                        <p:attrNameLst>
                                          <p:attrName>ppt_h</p:attrName>
                                        </p:attrNameLst>
                                      </p:cBhvr>
                                      <p:tavLst>
                                        <p:tav tm="0">
                                          <p:val>
                                            <p:strVal val="#ppt_h"/>
                                          </p:val>
                                        </p:tav>
                                        <p:tav tm="100000">
                                          <p:val>
                                            <p:strVal val="#ppt_h"/>
                                          </p:val>
                                        </p:tav>
                                      </p:tavLst>
                                    </p:anim>
                                    <p:animEffect transition="in" filter="fade">
                                      <p:cBhvr>
                                        <p:cTn id="15" dur="1000"/>
                                        <p:tgtEl>
                                          <p:spTgt spid="24"/>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13" grpId="0"/>
      <p:bldP spid="24" grpId="0" bldLvl="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数据库设计</a:t>
            </a:r>
            <a:endParaRPr lang="zh-CN" altLang="en-US" sz="2000" dirty="0">
              <a:solidFill>
                <a:schemeClr val="tx1">
                  <a:lumMod val="75000"/>
                  <a:lumOff val="25000"/>
                </a:schemeClr>
              </a:solidFill>
              <a:cs typeface="+mn-ea"/>
              <a:sym typeface="+mn-lt"/>
            </a:endParaRPr>
          </a:p>
        </p:txBody>
      </p:sp>
      <p:sp>
        <p:nvSpPr>
          <p:cNvPr id="2" name="文本框 1"/>
          <p:cNvSpPr txBox="1"/>
          <p:nvPr/>
        </p:nvSpPr>
        <p:spPr>
          <a:xfrm>
            <a:off x="595630" y="850900"/>
            <a:ext cx="1492885" cy="460375"/>
          </a:xfrm>
          <a:prstGeom prst="rect">
            <a:avLst/>
          </a:prstGeom>
          <a:noFill/>
        </p:spPr>
        <p:txBody>
          <a:bodyPr wrap="none" rtlCol="0" anchor="t">
            <a:spAutoFit/>
          </a:bodyPr>
          <a:p>
            <a:r>
              <a:rPr lang="en-US" altLang="zh-CN" sz="2400" b="1" kern="900" dirty="0">
                <a:solidFill>
                  <a:schemeClr val="tx1">
                    <a:lumMod val="85000"/>
                    <a:lumOff val="15000"/>
                  </a:schemeClr>
                </a:solidFill>
                <a:cs typeface="+mn-ea"/>
                <a:sym typeface="+mn-lt"/>
              </a:rPr>
              <a:t> </a:t>
            </a:r>
            <a:r>
              <a:rPr lang="zh-CN" altLang="en-US" sz="2400" b="1" kern="900" dirty="0">
                <a:solidFill>
                  <a:schemeClr val="tx1">
                    <a:lumMod val="85000"/>
                    <a:lumOff val="15000"/>
                  </a:schemeClr>
                </a:solidFill>
                <a:cs typeface="+mn-ea"/>
                <a:sym typeface="+mn-lt"/>
              </a:rPr>
              <a:t>表的设计</a:t>
            </a:r>
            <a:endParaRPr lang="zh-CN" altLang="en-US" sz="2400"/>
          </a:p>
        </p:txBody>
      </p:sp>
      <p:sp>
        <p:nvSpPr>
          <p:cNvPr id="4" name="文本框 3"/>
          <p:cNvSpPr txBox="1"/>
          <p:nvPr/>
        </p:nvSpPr>
        <p:spPr>
          <a:xfrm>
            <a:off x="656590" y="1540510"/>
            <a:ext cx="7257415" cy="860425"/>
          </a:xfrm>
          <a:prstGeom prst="rect">
            <a:avLst/>
          </a:prstGeom>
          <a:noFill/>
        </p:spPr>
        <p:txBody>
          <a:bodyPr wrap="square" rtlCol="0" anchor="t">
            <a:spAutoFit/>
          </a:bodyPr>
          <a:p>
            <a:pPr fontAlgn="auto">
              <a:lnSpc>
                <a:spcPts val="3000"/>
              </a:lnSpc>
            </a:pPr>
            <a:r>
              <a:rPr lang="zh-CN" altLang="en-US" b="1">
                <a:sym typeface="+mn-ea"/>
              </a:rPr>
              <a:t>管理员表admin：用于存放管理员的账号、密码和管理员姓名。</a:t>
            </a:r>
            <a:endParaRPr lang="zh-CN" altLang="en-US" b="1">
              <a:sym typeface="+mn-ea"/>
            </a:endParaRPr>
          </a:p>
          <a:p>
            <a:pPr fontAlgn="auto">
              <a:lnSpc>
                <a:spcPts val="3000"/>
              </a:lnSpc>
            </a:pPr>
            <a:endParaRPr lang="zh-CN" altLang="en-US" b="1">
              <a:sym typeface="+mn-ea"/>
            </a:endParaRPr>
          </a:p>
        </p:txBody>
      </p:sp>
      <p:graphicFrame>
        <p:nvGraphicFramePr>
          <p:cNvPr id="5" name="表格 4"/>
          <p:cNvGraphicFramePr/>
          <p:nvPr>
            <p:custDataLst>
              <p:tags r:id="rId1"/>
            </p:custDataLst>
          </p:nvPr>
        </p:nvGraphicFramePr>
        <p:xfrm>
          <a:off x="1081405" y="2390013"/>
          <a:ext cx="9924415" cy="3485515"/>
        </p:xfrm>
        <a:graphic>
          <a:graphicData uri="http://schemas.openxmlformats.org/drawingml/2006/table">
            <a:tbl>
              <a:tblPr firstRow="1" bandRow="1">
                <a:tableStyleId>{5940675A-B579-460E-94D1-54222C63F5DA}</a:tableStyleId>
              </a:tblPr>
              <a:tblGrid>
                <a:gridCol w="1439545"/>
                <a:gridCol w="1414145"/>
                <a:gridCol w="1414780"/>
                <a:gridCol w="1413510"/>
                <a:gridCol w="1414145"/>
                <a:gridCol w="1414145"/>
                <a:gridCol w="1414145"/>
              </a:tblGrid>
              <a:tr h="522605">
                <a:tc>
                  <a:txBody>
                    <a:bodyPr/>
                    <a:p>
                      <a:pPr indent="0" algn="ctr">
                        <a:buNone/>
                      </a:pPr>
                      <a:r>
                        <a:rPr lang="en-US" sz="1000" b="1">
                          <a:latin typeface="Helvetica" charset="0"/>
                          <a:cs typeface="Helvetica" charset="0"/>
                        </a:rPr>
                        <a:t>字段名</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1">
                          <a:latin typeface="Helvetica" charset="0"/>
                          <a:cs typeface="Helvetica" charset="0"/>
                        </a:rPr>
                        <a:t>类型</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1">
                          <a:latin typeface="Helvetica" charset="0"/>
                          <a:cs typeface="Helvetica" charset="0"/>
                        </a:rPr>
                        <a:t>长度</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1">
                          <a:latin typeface="Helvetica" charset="0"/>
                          <a:cs typeface="Helvetica" charset="0"/>
                        </a:rPr>
                        <a:t>小数点</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1">
                          <a:latin typeface="Helvetica" charset="0"/>
                          <a:cs typeface="Helvetica" charset="0"/>
                        </a:rPr>
                        <a:t>NULL</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1">
                          <a:latin typeface="Helvetica" charset="0"/>
                          <a:cs typeface="Helvetica" charset="0"/>
                        </a:rPr>
                        <a:t>用途</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1">
                          <a:latin typeface="Helvetica" charset="0"/>
                          <a:cs typeface="Helvetica" charset="0"/>
                        </a:rPr>
                        <a:t>键</a:t>
                      </a:r>
                      <a:endParaRPr lang="en-US" altLang="en-US" sz="1000" b="1">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987425">
                <a:tc>
                  <a:txBody>
                    <a:bodyPr/>
                    <a:p>
                      <a:pPr indent="0" algn="ctr">
                        <a:buNone/>
                      </a:pPr>
                      <a:r>
                        <a:rPr lang="en-US" sz="1000" b="0">
                          <a:latin typeface="Helvetica" charset="0"/>
                          <a:cs typeface="Helvetica" charset="0"/>
                        </a:rPr>
                        <a:t>admin_id</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bigint</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20</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0</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否</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账号</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988060">
                <a:tc>
                  <a:txBody>
                    <a:bodyPr/>
                    <a:p>
                      <a:pPr indent="0" algn="ctr">
                        <a:buNone/>
                      </a:pPr>
                      <a:r>
                        <a:rPr lang="en-US" sz="1000" b="0">
                          <a:latin typeface="Helvetica" charset="0"/>
                          <a:cs typeface="Helvetica" charset="0"/>
                        </a:rPr>
                        <a:t>password</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varchar</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15</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0</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否</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密码</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 </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987425">
                <a:tc>
                  <a:txBody>
                    <a:bodyPr/>
                    <a:p>
                      <a:pPr indent="0" algn="ctr">
                        <a:buNone/>
                      </a:pPr>
                      <a:r>
                        <a:rPr lang="en-US" sz="1000" b="0">
                          <a:latin typeface="Helvetica" charset="0"/>
                          <a:cs typeface="Helvetica" charset="0"/>
                        </a:rPr>
                        <a:t>username</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varchar</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15</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0</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是</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Helvetica" charset="0"/>
                          <a:cs typeface="Helvetica" charset="0"/>
                        </a:rPr>
                        <a:t>用户名</a:t>
                      </a: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000" b="0">
                        <a:latin typeface="Helvetica" charset="0"/>
                        <a:ea typeface="Helvetica" charset="0"/>
                        <a:cs typeface="Helvetica" charset="0"/>
                      </a:endParaRPr>
                    </a:p>
                  </a:txBody>
                  <a:tcPr marL="99060" marR="99060" marT="45719" marB="45719" vert="horz"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25500" y="18542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详细设计</a:t>
            </a:r>
            <a:endParaRPr kumimoji="1" lang="zh-CN" altLang="en-US" sz="2000" dirty="0">
              <a:solidFill>
                <a:schemeClr val="tx1">
                  <a:lumMod val="75000"/>
                  <a:lumOff val="25000"/>
                </a:schemeClr>
              </a:solidFill>
              <a:cs typeface="+mn-ea"/>
              <a:sym typeface="+mn-lt"/>
            </a:endParaRPr>
          </a:p>
        </p:txBody>
      </p:sp>
      <p:sp>
        <p:nvSpPr>
          <p:cNvPr id="4" name="文本框 3"/>
          <p:cNvSpPr txBox="1"/>
          <p:nvPr/>
        </p:nvSpPr>
        <p:spPr>
          <a:xfrm>
            <a:off x="546735" y="851535"/>
            <a:ext cx="4763135" cy="368300"/>
          </a:xfrm>
          <a:prstGeom prst="rect">
            <a:avLst/>
          </a:prstGeom>
          <a:noFill/>
        </p:spPr>
        <p:txBody>
          <a:bodyPr wrap="none" rtlCol="0" anchor="t">
            <a:spAutoFit/>
          </a:bodyPr>
          <a:p>
            <a:pPr algn="l"/>
            <a:r>
              <a:rPr lang="zh-CN" altLang="en-US" b="1">
                <a:sym typeface="+mn-ea"/>
              </a:rPr>
              <a:t>书目表book_info：用于保存书籍的相关信息</a:t>
            </a:r>
            <a:endParaRPr lang="zh-CN" altLang="en-US" b="1">
              <a:sym typeface="+mn-ea"/>
            </a:endParaRPr>
          </a:p>
        </p:txBody>
      </p:sp>
      <p:pic>
        <p:nvPicPr>
          <p:cNvPr id="10" name="图片 9"/>
          <p:cNvPicPr>
            <a:picLocks noChangeAspect="1"/>
          </p:cNvPicPr>
          <p:nvPr/>
        </p:nvPicPr>
        <p:blipFill>
          <a:blip r:embed="rId1"/>
          <a:stretch>
            <a:fillRect/>
          </a:stretch>
        </p:blipFill>
        <p:spPr>
          <a:xfrm>
            <a:off x="1605915" y="1600200"/>
            <a:ext cx="9199245" cy="4431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0" advTm="0"/>
    </mc:Choice>
    <mc:Fallback>
      <p:transition advClick="0"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详细设计</a:t>
            </a:r>
            <a:endParaRPr kumimoji="1" lang="zh-CN" altLang="en-US" sz="2000" dirty="0">
              <a:solidFill>
                <a:schemeClr val="tx1">
                  <a:lumMod val="75000"/>
                  <a:lumOff val="25000"/>
                </a:schemeClr>
              </a:solidFill>
              <a:cs typeface="+mn-ea"/>
              <a:sym typeface="+mn-lt"/>
            </a:endParaRPr>
          </a:p>
        </p:txBody>
      </p:sp>
      <p:sp>
        <p:nvSpPr>
          <p:cNvPr id="22" name="文本框 21"/>
          <p:cNvSpPr txBox="1"/>
          <p:nvPr/>
        </p:nvSpPr>
        <p:spPr>
          <a:xfrm>
            <a:off x="631190" y="993775"/>
            <a:ext cx="4782820" cy="645160"/>
          </a:xfrm>
          <a:prstGeom prst="rect">
            <a:avLst/>
          </a:prstGeom>
          <a:noFill/>
        </p:spPr>
        <p:txBody>
          <a:bodyPr wrap="none" rtlCol="0" anchor="t">
            <a:spAutoFit/>
          </a:bodyPr>
          <a:p>
            <a:pPr algn="l"/>
            <a:r>
              <a:rPr lang="zh-CN" altLang="en-US" b="1">
                <a:sym typeface="+mn-ea"/>
              </a:rPr>
              <a:t>图书分类表class_info：用于存储图书的类别</a:t>
            </a:r>
            <a:r>
              <a:rPr lang="en-US" altLang="zh-CN" b="1">
                <a:sym typeface="+mn-ea"/>
              </a:rPr>
              <a:t>;</a:t>
            </a:r>
            <a:endParaRPr lang="en-US" altLang="zh-CN" b="1">
              <a:sym typeface="+mn-ea"/>
            </a:endParaRPr>
          </a:p>
          <a:p>
            <a:pPr algn="l"/>
            <a:endParaRPr lang="en-US" altLang="zh-CN" b="1">
              <a:sym typeface="+mn-ea"/>
            </a:endParaRPr>
          </a:p>
        </p:txBody>
      </p:sp>
      <p:pic>
        <p:nvPicPr>
          <p:cNvPr id="26" name="图片 25"/>
          <p:cNvPicPr>
            <a:picLocks noChangeAspect="1"/>
          </p:cNvPicPr>
          <p:nvPr/>
        </p:nvPicPr>
        <p:blipFill>
          <a:blip r:embed="rId1"/>
          <a:stretch>
            <a:fillRect/>
          </a:stretch>
        </p:blipFill>
        <p:spPr>
          <a:xfrm>
            <a:off x="1567815" y="2663190"/>
            <a:ext cx="8442960" cy="3206115"/>
          </a:xfrm>
          <a:prstGeom prst="rect">
            <a:avLst/>
          </a:prstGeom>
        </p:spPr>
      </p:pic>
    </p:spTree>
  </p:cSld>
  <p:clrMapOvr>
    <a:masterClrMapping/>
  </p:clrMapOvr>
  <p:transition advClick="0" advTm="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详细设计</a:t>
            </a:r>
            <a:endParaRPr kumimoji="1" lang="zh-CN" altLang="en-US" sz="2000" dirty="0">
              <a:solidFill>
                <a:schemeClr val="tx1">
                  <a:lumMod val="75000"/>
                  <a:lumOff val="25000"/>
                </a:schemeClr>
              </a:solidFill>
              <a:cs typeface="+mn-ea"/>
              <a:sym typeface="+mn-lt"/>
            </a:endParaRPr>
          </a:p>
        </p:txBody>
      </p:sp>
      <p:sp>
        <p:nvSpPr>
          <p:cNvPr id="103" name="文本框 102"/>
          <p:cNvSpPr txBox="1"/>
          <p:nvPr/>
        </p:nvSpPr>
        <p:spPr>
          <a:xfrm>
            <a:off x="450215" y="855980"/>
            <a:ext cx="7689215" cy="398780"/>
          </a:xfrm>
          <a:prstGeom prst="rect">
            <a:avLst/>
          </a:prstGeom>
          <a:noFill/>
          <a:ln w="9525">
            <a:noFill/>
          </a:ln>
        </p:spPr>
        <p:txBody>
          <a:bodyPr wrap="square">
            <a:spAutoFit/>
          </a:bodyPr>
          <a:p>
            <a:pPr indent="0"/>
            <a:r>
              <a:rPr lang="zh-CN" sz="2000" b="1">
                <a:latin typeface="微软雅黑" panose="020B0503020204020204" charset="-122"/>
                <a:ea typeface="微软雅黑" panose="020B0503020204020204" charset="-122"/>
                <a:cs typeface="微软雅黑" panose="020B0503020204020204" charset="-122"/>
              </a:rPr>
              <a:t>借阅信息表</a:t>
            </a:r>
            <a:r>
              <a:rPr lang="en-US" sz="2000" b="1">
                <a:latin typeface="微软雅黑" panose="020B0503020204020204" charset="-122"/>
                <a:ea typeface="微软雅黑" panose="020B0503020204020204" charset="-122"/>
                <a:cs typeface="微软雅黑" panose="020B0503020204020204" charset="-122"/>
              </a:rPr>
              <a:t>lend_list: </a:t>
            </a:r>
            <a:r>
              <a:rPr lang="zh-CN" altLang="en-US" sz="2000" b="1">
                <a:latin typeface="微软雅黑" panose="020B0503020204020204" charset="-122"/>
                <a:ea typeface="微软雅黑" panose="020B0503020204020204" charset="-122"/>
                <a:cs typeface="微软雅黑" panose="020B0503020204020204" charset="-122"/>
              </a:rPr>
              <a:t>存储读者借阅图书的相关信息</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16" name="图片 15"/>
          <p:cNvPicPr>
            <a:picLocks noChangeAspect="1"/>
          </p:cNvPicPr>
          <p:nvPr/>
        </p:nvPicPr>
        <p:blipFill>
          <a:blip r:embed="rId1"/>
          <a:stretch>
            <a:fillRect/>
          </a:stretch>
        </p:blipFill>
        <p:spPr>
          <a:xfrm>
            <a:off x="1132840" y="1838325"/>
            <a:ext cx="9845675" cy="3861435"/>
          </a:xfrm>
          <a:prstGeom prst="rect">
            <a:avLst/>
          </a:prstGeom>
        </p:spPr>
      </p:pic>
    </p:spTree>
  </p:cSld>
  <p:clrMapOvr>
    <a:masterClrMapping/>
  </p:clrMapOvr>
  <p:transition advClick="0" advTm="0"/>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详细设计</a:t>
            </a:r>
            <a:endParaRPr kumimoji="1" lang="zh-CN" altLang="en-US" sz="2000" dirty="0">
              <a:solidFill>
                <a:schemeClr val="tx1">
                  <a:lumMod val="75000"/>
                  <a:lumOff val="25000"/>
                </a:schemeClr>
              </a:solidFill>
              <a:cs typeface="+mn-ea"/>
              <a:sym typeface="+mn-lt"/>
            </a:endParaRPr>
          </a:p>
        </p:txBody>
      </p:sp>
      <p:sp>
        <p:nvSpPr>
          <p:cNvPr id="3" name="文本框 2"/>
          <p:cNvSpPr txBox="1"/>
          <p:nvPr/>
        </p:nvSpPr>
        <p:spPr>
          <a:xfrm>
            <a:off x="450215" y="1103630"/>
            <a:ext cx="6784340" cy="645160"/>
          </a:xfrm>
          <a:prstGeom prst="rect">
            <a:avLst/>
          </a:prstGeom>
          <a:noFill/>
        </p:spPr>
        <p:txBody>
          <a:bodyPr wrap="none" rtlCol="0" anchor="t">
            <a:spAutoFit/>
          </a:bodyPr>
          <a:p>
            <a:pPr algn="l"/>
            <a:r>
              <a:rPr lang="en-US" b="1">
                <a:latin typeface="微软雅黑" panose="020B0503020204020204" charset="-122"/>
                <a:ea typeface="微软雅黑" panose="020B0503020204020204" charset="-122"/>
                <a:cs typeface="微软雅黑" panose="020B0503020204020204" charset="-122"/>
                <a:sym typeface="+mn-ea"/>
              </a:rPr>
              <a:t>借阅卡信息表reader_card</a:t>
            </a:r>
            <a:r>
              <a:rPr lang="zh-CN" altLang="en-US" b="1">
                <a:latin typeface="微软雅黑" panose="020B0503020204020204" charset="-122"/>
                <a:ea typeface="微软雅黑" panose="020B0503020204020204" charset="-122"/>
                <a:cs typeface="微软雅黑" panose="020B0503020204020204" charset="-122"/>
                <a:sym typeface="+mn-ea"/>
              </a:rPr>
              <a:t>：用于存储读者的账号密码以及用户名</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1647190" y="2078355"/>
            <a:ext cx="8586470" cy="3209925"/>
          </a:xfrm>
          <a:prstGeom prst="rect">
            <a:avLst/>
          </a:prstGeom>
        </p:spPr>
      </p:pic>
    </p:spTree>
  </p:cSld>
  <p:clrMapOvr>
    <a:masterClrMapping/>
  </p:clrMapOvr>
  <p:transition advClick="0" advTm="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7034" y="863816"/>
            <a:ext cx="9030032" cy="599418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92538" cy="312131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1203"/>
            <a:ext cx="2344024" cy="190679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9988" y="3794372"/>
            <a:ext cx="1172012" cy="231366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1505" y="0"/>
            <a:ext cx="710495" cy="1858217"/>
          </a:xfrm>
          <a:prstGeom prst="rect">
            <a:avLst/>
          </a:prstGeom>
        </p:spPr>
      </p:pic>
      <p:grpSp>
        <p:nvGrpSpPr>
          <p:cNvPr id="3" name="组合 2"/>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24" name="矩形 23"/>
          <p:cNvSpPr/>
          <p:nvPr/>
        </p:nvSpPr>
        <p:spPr>
          <a:xfrm>
            <a:off x="5730240" y="1858010"/>
            <a:ext cx="1265555"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4612098" y="1151374"/>
            <a:ext cx="3200214" cy="1069845"/>
          </a:xfrm>
          <a:prstGeom prst="rect">
            <a:avLst/>
          </a:prstGeom>
        </p:spPr>
        <p:txBody>
          <a:bodyPr vert="horz" wrap="square">
            <a:spAutoFit/>
          </a:bodyPr>
          <a:lstStyle/>
          <a:p>
            <a:pPr algn="dist">
              <a:lnSpc>
                <a:spcPct val="150000"/>
              </a:lnSpc>
            </a:pPr>
            <a:r>
              <a:rPr lang="zh-CN" altLang="en-US" sz="4800" dirty="0">
                <a:solidFill>
                  <a:srgbClr val="353332"/>
                </a:solidFill>
                <a:cs typeface="+mn-ea"/>
                <a:sym typeface="+mn-lt"/>
              </a:rPr>
              <a:t>目录</a:t>
            </a:r>
            <a:r>
              <a:rPr lang="en-US" altLang="zh-CN" sz="2400" dirty="0">
                <a:solidFill>
                  <a:srgbClr val="353332"/>
                </a:solidFill>
                <a:cs typeface="+mn-ea"/>
                <a:sym typeface="+mn-lt"/>
              </a:rPr>
              <a:t>/</a:t>
            </a:r>
            <a:r>
              <a:rPr lang="en-US" altLang="zh-CN" sz="2000" dirty="0">
                <a:solidFill>
                  <a:srgbClr val="353332"/>
                </a:solidFill>
                <a:cs typeface="+mn-ea"/>
                <a:sym typeface="+mn-lt"/>
              </a:rPr>
              <a:t>CONTENTS</a:t>
            </a:r>
            <a:endParaRPr lang="en-US" altLang="zh-CN" sz="2000" dirty="0">
              <a:solidFill>
                <a:srgbClr val="353332"/>
              </a:solidFill>
              <a:cs typeface="+mn-ea"/>
              <a:sym typeface="+mn-lt"/>
            </a:endParaRPr>
          </a:p>
        </p:txBody>
      </p:sp>
      <p:grpSp>
        <p:nvGrpSpPr>
          <p:cNvPr id="21" name="组合 20"/>
          <p:cNvGrpSpPr/>
          <p:nvPr/>
        </p:nvGrpSpPr>
        <p:grpSpPr>
          <a:xfrm>
            <a:off x="2492207" y="2906030"/>
            <a:ext cx="3627924" cy="730973"/>
            <a:chOff x="2162007" y="1632855"/>
            <a:chExt cx="3627924" cy="730973"/>
          </a:xfrm>
        </p:grpSpPr>
        <p:sp>
          <p:nvSpPr>
            <p:cNvPr id="23" name="菱形 22"/>
            <p:cNvSpPr/>
            <p:nvPr/>
          </p:nvSpPr>
          <p:spPr>
            <a:xfrm>
              <a:off x="2162007" y="1793495"/>
              <a:ext cx="569633" cy="570333"/>
            </a:xfrm>
            <a:prstGeom prst="diamond">
              <a:avLst/>
            </a:prstGeom>
            <a:solidFill>
              <a:srgbClr val="B3672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8" name="文本框 27"/>
            <p:cNvSpPr txBox="1"/>
            <p:nvPr/>
          </p:nvSpPr>
          <p:spPr>
            <a:xfrm>
              <a:off x="2269258" y="1848008"/>
              <a:ext cx="355528"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en-US" altLang="zh-CN" sz="2400" dirty="0">
                <a:solidFill>
                  <a:schemeClr val="bg1"/>
                </a:solidFill>
                <a:cs typeface="+mn-ea"/>
                <a:sym typeface="+mn-lt"/>
              </a:endParaRPr>
            </a:p>
          </p:txBody>
        </p:sp>
        <p:sp>
          <p:nvSpPr>
            <p:cNvPr id="29" name="文本框 28"/>
            <p:cNvSpPr txBox="1"/>
            <p:nvPr/>
          </p:nvSpPr>
          <p:spPr>
            <a:xfrm>
              <a:off x="2731949" y="1632855"/>
              <a:ext cx="3057982" cy="645160"/>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cs typeface="+mn-ea"/>
                  <a:sym typeface="+mn-lt"/>
                </a:rPr>
                <a:t>选题概述</a:t>
              </a:r>
              <a:endParaRPr lang="zh-CN" altLang="en-US" sz="2400" b="1" dirty="0">
                <a:solidFill>
                  <a:schemeClr val="tx1">
                    <a:lumMod val="75000"/>
                    <a:lumOff val="25000"/>
                  </a:schemeClr>
                </a:solidFill>
                <a:cs typeface="+mn-ea"/>
                <a:sym typeface="+mn-lt"/>
              </a:endParaRPr>
            </a:p>
          </p:txBody>
        </p:sp>
      </p:grpSp>
      <p:grpSp>
        <p:nvGrpSpPr>
          <p:cNvPr id="30" name="组合 29"/>
          <p:cNvGrpSpPr/>
          <p:nvPr/>
        </p:nvGrpSpPr>
        <p:grpSpPr>
          <a:xfrm>
            <a:off x="2492207" y="3727575"/>
            <a:ext cx="3627615" cy="701273"/>
            <a:chOff x="2162007" y="1662555"/>
            <a:chExt cx="3627615" cy="701273"/>
          </a:xfrm>
        </p:grpSpPr>
        <p:sp>
          <p:nvSpPr>
            <p:cNvPr id="31" name="菱形 30"/>
            <p:cNvSpPr/>
            <p:nvPr/>
          </p:nvSpPr>
          <p:spPr>
            <a:xfrm>
              <a:off x="2162007" y="1793495"/>
              <a:ext cx="569633" cy="570333"/>
            </a:xfrm>
            <a:prstGeom prst="diamond">
              <a:avLst/>
            </a:prstGeom>
            <a:solidFill>
              <a:srgbClr val="E2A52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32" name="文本框 31"/>
            <p:cNvSpPr txBox="1"/>
            <p:nvPr/>
          </p:nvSpPr>
          <p:spPr>
            <a:xfrm>
              <a:off x="2269258" y="1848008"/>
              <a:ext cx="355528"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en-US" altLang="zh-CN" sz="2400" dirty="0">
                <a:solidFill>
                  <a:schemeClr val="bg1"/>
                </a:solidFill>
                <a:cs typeface="+mn-ea"/>
                <a:sym typeface="+mn-lt"/>
              </a:endParaRPr>
            </a:p>
          </p:txBody>
        </p:sp>
        <p:sp>
          <p:nvSpPr>
            <p:cNvPr id="33" name="文本框 32"/>
            <p:cNvSpPr txBox="1"/>
            <p:nvPr/>
          </p:nvSpPr>
          <p:spPr>
            <a:xfrm>
              <a:off x="2731640" y="1662555"/>
              <a:ext cx="3057982" cy="645160"/>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cs typeface="+mn-ea"/>
                  <a:sym typeface="+mn-lt"/>
                </a:rPr>
                <a:t>数据库的设计</a:t>
              </a:r>
              <a:endParaRPr lang="zh-CN" altLang="en-US" sz="2400" b="1" dirty="0">
                <a:solidFill>
                  <a:schemeClr val="tx1">
                    <a:lumMod val="75000"/>
                    <a:lumOff val="25000"/>
                  </a:schemeClr>
                </a:solidFill>
                <a:cs typeface="+mn-ea"/>
                <a:sym typeface="+mn-lt"/>
              </a:endParaRPr>
            </a:p>
          </p:txBody>
        </p:sp>
      </p:grpSp>
      <p:grpSp>
        <p:nvGrpSpPr>
          <p:cNvPr id="34" name="组合 33"/>
          <p:cNvGrpSpPr/>
          <p:nvPr/>
        </p:nvGrpSpPr>
        <p:grpSpPr>
          <a:xfrm>
            <a:off x="6140282" y="2933630"/>
            <a:ext cx="3637140" cy="699563"/>
            <a:chOff x="2162007" y="1664265"/>
            <a:chExt cx="3637140" cy="699563"/>
          </a:xfrm>
        </p:grpSpPr>
        <p:sp>
          <p:nvSpPr>
            <p:cNvPr id="35" name="菱形 34"/>
            <p:cNvSpPr/>
            <p:nvPr/>
          </p:nvSpPr>
          <p:spPr>
            <a:xfrm>
              <a:off x="2162007" y="1793495"/>
              <a:ext cx="569633" cy="570333"/>
            </a:xfrm>
            <a:prstGeom prst="diamond">
              <a:avLst/>
            </a:prstGeom>
            <a:solidFill>
              <a:srgbClr val="9A947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36" name="文本框 35"/>
            <p:cNvSpPr txBox="1"/>
            <p:nvPr/>
          </p:nvSpPr>
          <p:spPr>
            <a:xfrm>
              <a:off x="2269258" y="1848008"/>
              <a:ext cx="355528"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en-US" altLang="zh-CN" sz="2400" dirty="0">
                <a:solidFill>
                  <a:schemeClr val="bg1"/>
                </a:solidFill>
                <a:cs typeface="+mn-ea"/>
                <a:sym typeface="+mn-lt"/>
              </a:endParaRPr>
            </a:p>
          </p:txBody>
        </p:sp>
        <p:sp>
          <p:nvSpPr>
            <p:cNvPr id="37" name="文本框 36"/>
            <p:cNvSpPr txBox="1"/>
            <p:nvPr/>
          </p:nvSpPr>
          <p:spPr>
            <a:xfrm>
              <a:off x="2741165" y="1664265"/>
              <a:ext cx="3057982" cy="645160"/>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cs typeface="+mn-ea"/>
                  <a:sym typeface="+mn-lt"/>
                </a:rPr>
                <a:t>概要设计</a:t>
              </a:r>
              <a:endParaRPr lang="zh-CN" altLang="en-US" sz="2400" b="1" dirty="0">
                <a:solidFill>
                  <a:schemeClr val="tx1">
                    <a:lumMod val="75000"/>
                    <a:lumOff val="25000"/>
                  </a:schemeClr>
                </a:solidFill>
                <a:cs typeface="+mn-ea"/>
                <a:sym typeface="+mn-lt"/>
              </a:endParaRPr>
            </a:p>
          </p:txBody>
        </p:sp>
      </p:grpSp>
      <p:grpSp>
        <p:nvGrpSpPr>
          <p:cNvPr id="38" name="组合 37"/>
          <p:cNvGrpSpPr/>
          <p:nvPr/>
        </p:nvGrpSpPr>
        <p:grpSpPr>
          <a:xfrm>
            <a:off x="6149807" y="3857245"/>
            <a:ext cx="3345815" cy="645160"/>
            <a:chOff x="2171532" y="1775080"/>
            <a:chExt cx="3345815" cy="645160"/>
          </a:xfrm>
        </p:grpSpPr>
        <p:sp>
          <p:nvSpPr>
            <p:cNvPr id="41" name="菱形 40"/>
            <p:cNvSpPr/>
            <p:nvPr/>
          </p:nvSpPr>
          <p:spPr>
            <a:xfrm>
              <a:off x="2171532" y="1812545"/>
              <a:ext cx="569633" cy="570333"/>
            </a:xfrm>
            <a:prstGeom prst="diamond">
              <a:avLst/>
            </a:prstGeom>
            <a:solidFill>
              <a:srgbClr val="35333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42" name="文本框 41"/>
            <p:cNvSpPr txBox="1"/>
            <p:nvPr/>
          </p:nvSpPr>
          <p:spPr>
            <a:xfrm>
              <a:off x="2269258" y="1848008"/>
              <a:ext cx="355528" cy="460375"/>
            </a:xfrm>
            <a:prstGeom prst="rect">
              <a:avLst/>
            </a:prstGeom>
            <a:noFill/>
          </p:spPr>
          <p:txBody>
            <a:bodyPr wrap="square" rtlCol="0">
              <a:spAutoFit/>
            </a:bodyPr>
            <a:lstStyle/>
            <a:p>
              <a:r>
                <a:rPr lang="en-US" altLang="zh-CN" sz="2400" dirty="0">
                  <a:solidFill>
                    <a:schemeClr val="bg1"/>
                  </a:solidFill>
                  <a:cs typeface="+mn-ea"/>
                  <a:sym typeface="+mn-lt"/>
                </a:rPr>
                <a:t>4</a:t>
              </a:r>
              <a:endParaRPr lang="en-US" altLang="zh-CN" sz="2400" dirty="0">
                <a:solidFill>
                  <a:schemeClr val="bg1"/>
                </a:solidFill>
                <a:cs typeface="+mn-ea"/>
                <a:sym typeface="+mn-lt"/>
              </a:endParaRPr>
            </a:p>
          </p:txBody>
        </p:sp>
        <p:sp>
          <p:nvSpPr>
            <p:cNvPr id="43" name="文本框 42"/>
            <p:cNvSpPr txBox="1"/>
            <p:nvPr/>
          </p:nvSpPr>
          <p:spPr>
            <a:xfrm>
              <a:off x="2741127" y="1775080"/>
              <a:ext cx="2776220" cy="645160"/>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cs typeface="+mn-ea"/>
                  <a:sym typeface="+mn-lt"/>
                </a:rPr>
                <a:t>模块的实现</a:t>
              </a:r>
              <a:endParaRPr lang="zh-CN" altLang="en-US" sz="2400" b="1" dirty="0">
                <a:solidFill>
                  <a:schemeClr val="tx1">
                    <a:lumMod val="75000"/>
                    <a:lumOff val="25000"/>
                  </a:schemeClr>
                </a:solidFill>
                <a:cs typeface="+mn-ea"/>
                <a:sym typeface="+mn-lt"/>
              </a:endParaRPr>
            </a:p>
          </p:txBody>
        </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000" fill="hold"/>
                                        <p:tgtEl>
                                          <p:spTgt spid="21"/>
                                        </p:tgtEl>
                                        <p:attrNameLst>
                                          <p:attrName>ppt_w</p:attrName>
                                        </p:attrNameLst>
                                      </p:cBhvr>
                                      <p:tavLst>
                                        <p:tav tm="0">
                                          <p:val>
                                            <p:strVal val="#ppt_w*0.70"/>
                                          </p:val>
                                        </p:tav>
                                        <p:tav tm="100000">
                                          <p:val>
                                            <p:strVal val="#ppt_w"/>
                                          </p:val>
                                        </p:tav>
                                      </p:tavLst>
                                    </p:anim>
                                    <p:anim calcmode="lin" valueType="num">
                                      <p:cBhvr>
                                        <p:cTn id="12" dur="1000" fill="hold"/>
                                        <p:tgtEl>
                                          <p:spTgt spid="21"/>
                                        </p:tgtEl>
                                        <p:attrNameLst>
                                          <p:attrName>ppt_h</p:attrName>
                                        </p:attrNameLst>
                                      </p:cBhvr>
                                      <p:tavLst>
                                        <p:tav tm="0">
                                          <p:val>
                                            <p:strVal val="#ppt_h"/>
                                          </p:val>
                                        </p:tav>
                                        <p:tav tm="100000">
                                          <p:val>
                                            <p:strVal val="#ppt_h"/>
                                          </p:val>
                                        </p:tav>
                                      </p:tavLst>
                                    </p:anim>
                                    <p:animEffect transition="in" filter="fade">
                                      <p:cBhvr>
                                        <p:cTn id="13" dur="1000"/>
                                        <p:tgtEl>
                                          <p:spTgt spid="21"/>
                                        </p:tgtEl>
                                      </p:cBhvr>
                                    </p:animEffect>
                                  </p:childTnLst>
                                </p:cTn>
                              </p:par>
                              <p:par>
                                <p:cTn id="14" presetID="55"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1000" fill="hold"/>
                                        <p:tgtEl>
                                          <p:spTgt spid="30"/>
                                        </p:tgtEl>
                                        <p:attrNameLst>
                                          <p:attrName>ppt_w</p:attrName>
                                        </p:attrNameLst>
                                      </p:cBhvr>
                                      <p:tavLst>
                                        <p:tav tm="0">
                                          <p:val>
                                            <p:strVal val="#ppt_w*0.70"/>
                                          </p:val>
                                        </p:tav>
                                        <p:tav tm="100000">
                                          <p:val>
                                            <p:strVal val="#ppt_w"/>
                                          </p:val>
                                        </p:tav>
                                      </p:tavLst>
                                    </p:anim>
                                    <p:anim calcmode="lin" valueType="num">
                                      <p:cBhvr>
                                        <p:cTn id="17" dur="1000" fill="hold"/>
                                        <p:tgtEl>
                                          <p:spTgt spid="30"/>
                                        </p:tgtEl>
                                        <p:attrNameLst>
                                          <p:attrName>ppt_h</p:attrName>
                                        </p:attrNameLst>
                                      </p:cBhvr>
                                      <p:tavLst>
                                        <p:tav tm="0">
                                          <p:val>
                                            <p:strVal val="#ppt_h"/>
                                          </p:val>
                                        </p:tav>
                                        <p:tav tm="100000">
                                          <p:val>
                                            <p:strVal val="#ppt_h"/>
                                          </p:val>
                                        </p:tav>
                                      </p:tavLst>
                                    </p:anim>
                                    <p:animEffect transition="in" filter="fade">
                                      <p:cBhvr>
                                        <p:cTn id="18" dur="1000"/>
                                        <p:tgtEl>
                                          <p:spTgt spid="30"/>
                                        </p:tgtEl>
                                      </p:cBhvr>
                                    </p:animEffect>
                                  </p:childTnLst>
                                </p:cTn>
                              </p:par>
                              <p:par>
                                <p:cTn id="19" presetID="55"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1000" fill="hold"/>
                                        <p:tgtEl>
                                          <p:spTgt spid="34"/>
                                        </p:tgtEl>
                                        <p:attrNameLst>
                                          <p:attrName>ppt_w</p:attrName>
                                        </p:attrNameLst>
                                      </p:cBhvr>
                                      <p:tavLst>
                                        <p:tav tm="0">
                                          <p:val>
                                            <p:strVal val="#ppt_w*0.70"/>
                                          </p:val>
                                        </p:tav>
                                        <p:tav tm="100000">
                                          <p:val>
                                            <p:strVal val="#ppt_w"/>
                                          </p:val>
                                        </p:tav>
                                      </p:tavLst>
                                    </p:anim>
                                    <p:anim calcmode="lin" valueType="num">
                                      <p:cBhvr>
                                        <p:cTn id="22" dur="1000" fill="hold"/>
                                        <p:tgtEl>
                                          <p:spTgt spid="34"/>
                                        </p:tgtEl>
                                        <p:attrNameLst>
                                          <p:attrName>ppt_h</p:attrName>
                                        </p:attrNameLst>
                                      </p:cBhvr>
                                      <p:tavLst>
                                        <p:tav tm="0">
                                          <p:val>
                                            <p:strVal val="#ppt_h"/>
                                          </p:val>
                                        </p:tav>
                                        <p:tav tm="100000">
                                          <p:val>
                                            <p:strVal val="#ppt_h"/>
                                          </p:val>
                                        </p:tav>
                                      </p:tavLst>
                                    </p:anim>
                                    <p:animEffect transition="in" filter="fade">
                                      <p:cBhvr>
                                        <p:cTn id="23" dur="1000"/>
                                        <p:tgtEl>
                                          <p:spTgt spid="34"/>
                                        </p:tgtEl>
                                      </p:cBhvr>
                                    </p:animEffect>
                                  </p:childTnLst>
                                </p:cTn>
                              </p:par>
                              <p:par>
                                <p:cTn id="24" presetID="55"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1000" fill="hold"/>
                                        <p:tgtEl>
                                          <p:spTgt spid="38"/>
                                        </p:tgtEl>
                                        <p:attrNameLst>
                                          <p:attrName>ppt_w</p:attrName>
                                        </p:attrNameLst>
                                      </p:cBhvr>
                                      <p:tavLst>
                                        <p:tav tm="0">
                                          <p:val>
                                            <p:strVal val="#ppt_w*0.70"/>
                                          </p:val>
                                        </p:tav>
                                        <p:tav tm="100000">
                                          <p:val>
                                            <p:strVal val="#ppt_w"/>
                                          </p:val>
                                        </p:tav>
                                      </p:tavLst>
                                    </p:anim>
                                    <p:anim calcmode="lin" valueType="num">
                                      <p:cBhvr>
                                        <p:cTn id="27" dur="1000" fill="hold"/>
                                        <p:tgtEl>
                                          <p:spTgt spid="38"/>
                                        </p:tgtEl>
                                        <p:attrNameLst>
                                          <p:attrName>ppt_h</p:attrName>
                                        </p:attrNameLst>
                                      </p:cBhvr>
                                      <p:tavLst>
                                        <p:tav tm="0">
                                          <p:val>
                                            <p:strVal val="#ppt_h"/>
                                          </p:val>
                                        </p:tav>
                                        <p:tav tm="100000">
                                          <p:val>
                                            <p:strVal val="#ppt_h"/>
                                          </p:val>
                                        </p:tav>
                                      </p:tavLst>
                                    </p:anim>
                                    <p:animEffect transition="in" filter="fade">
                                      <p:cBhvr>
                                        <p:cTn id="2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详细设计</a:t>
            </a:r>
            <a:endParaRPr kumimoji="1" lang="zh-CN" altLang="en-US" sz="2000" dirty="0">
              <a:solidFill>
                <a:schemeClr val="tx1">
                  <a:lumMod val="75000"/>
                  <a:lumOff val="25000"/>
                </a:schemeClr>
              </a:solidFill>
              <a:cs typeface="+mn-ea"/>
              <a:sym typeface="+mn-lt"/>
            </a:endParaRPr>
          </a:p>
        </p:txBody>
      </p:sp>
      <p:sp>
        <p:nvSpPr>
          <p:cNvPr id="3" name="文本框 2"/>
          <p:cNvSpPr txBox="1"/>
          <p:nvPr/>
        </p:nvSpPr>
        <p:spPr>
          <a:xfrm>
            <a:off x="450215" y="1103630"/>
            <a:ext cx="4916805" cy="645160"/>
          </a:xfrm>
          <a:prstGeom prst="rect">
            <a:avLst/>
          </a:prstGeom>
          <a:noFill/>
        </p:spPr>
        <p:txBody>
          <a:bodyPr wrap="none" rtlCol="0" anchor="t">
            <a:spAutoFit/>
          </a:bodyPr>
          <a:p>
            <a:pPr algn="l"/>
            <a:r>
              <a:rPr b="1">
                <a:latin typeface="微软雅黑" panose="020B0503020204020204" charset="-122"/>
                <a:ea typeface="微软雅黑" panose="020B0503020204020204" charset="-122"/>
                <a:cs typeface="微软雅黑" panose="020B0503020204020204" charset="-122"/>
                <a:sym typeface="+mn-ea"/>
              </a:rPr>
              <a:t>读者信息表reader_info</a:t>
            </a:r>
            <a:r>
              <a:rPr lang="zh-CN" b="1">
                <a:latin typeface="微软雅黑" panose="020B0503020204020204" charset="-122"/>
                <a:ea typeface="微软雅黑" panose="020B0503020204020204" charset="-122"/>
                <a:cs typeface="微软雅黑" panose="020B0503020204020204" charset="-122"/>
                <a:sym typeface="+mn-ea"/>
              </a:rPr>
              <a:t>：存放用户的基本信息</a:t>
            </a:r>
            <a:endParaRPr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1169670" y="1737360"/>
            <a:ext cx="8860155" cy="4352925"/>
          </a:xfrm>
          <a:prstGeom prst="rect">
            <a:avLst/>
          </a:prstGeom>
        </p:spPr>
      </p:pic>
    </p:spTree>
  </p:cSld>
  <p:clrMapOvr>
    <a:masterClrMapping/>
  </p:clrMapOvr>
  <p:transition advClick="0" advTm="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16" name="TextBox 15"/>
          <p:cNvSpPr txBox="1"/>
          <p:nvPr/>
        </p:nvSpPr>
        <p:spPr>
          <a:xfrm>
            <a:off x="10852150" y="6713398"/>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1"/>
              </a:rPr>
              <a:t>PPT</a:t>
            </a:r>
            <a:r>
              <a:rPr kumimoji="0" lang="zh-CN" altLang="en-US" sz="100" b="0" i="0" u="none" strike="noStrike" kern="0" cap="none" spc="0" normalizeH="0" baseline="0" noProof="0" dirty="0" smtClean="0">
                <a:ln>
                  <a:noFill/>
                </a:ln>
                <a:solidFill>
                  <a:prstClr val="black"/>
                </a:solidFill>
                <a:effectLst/>
                <a:uLnTx/>
                <a:uFillTx/>
                <a:hlinkClick r:id="rId1"/>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6755"/>
          </a:xfrm>
          <a:prstGeom prst="rect">
            <a:avLst/>
          </a:prstGeom>
          <a:noFill/>
        </p:spPr>
        <p:txBody>
          <a:bodyPr wrap="square" rtlCol="0">
            <a:spAutoFit/>
          </a:bodyPr>
          <a:lstStyle/>
          <a:p>
            <a:pPr algn="ctr"/>
            <a:r>
              <a:rPr kumimoji="1" lang="en-US" altLang="zh-CN" sz="4000" smtClean="0">
                <a:solidFill>
                  <a:schemeClr val="bg1"/>
                </a:solidFill>
                <a:cs typeface="+mn-ea"/>
                <a:sym typeface="+mn-lt"/>
              </a:rPr>
              <a:t>04</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4073380" y="3428726"/>
            <a:ext cx="3855244" cy="829945"/>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模块的实现</a:t>
            </a:r>
            <a:endParaRPr kumimoji="1" lang="en-US" altLang="zh-CN" sz="3200" dirty="0">
              <a:solidFill>
                <a:schemeClr val="tx1">
                  <a:lumMod val="75000"/>
                  <a:lumOff val="25000"/>
                </a:schemeClr>
              </a:solidFill>
              <a:cs typeface="+mn-ea"/>
              <a:sym typeface="+mn-lt"/>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55"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strVal val="#ppt_w*0.70"/>
                                          </p:val>
                                        </p:tav>
                                        <p:tav tm="100000">
                                          <p:val>
                                            <p:strVal val="#ppt_w"/>
                                          </p:val>
                                        </p:tav>
                                      </p:tavLst>
                                    </p:anim>
                                    <p:anim calcmode="lin" valueType="num">
                                      <p:cBhvr>
                                        <p:cTn id="14" dur="1000" fill="hold"/>
                                        <p:tgtEl>
                                          <p:spTgt spid="24"/>
                                        </p:tgtEl>
                                        <p:attrNameLst>
                                          <p:attrName>ppt_h</p:attrName>
                                        </p:attrNameLst>
                                      </p:cBhvr>
                                      <p:tavLst>
                                        <p:tav tm="0">
                                          <p:val>
                                            <p:strVal val="#ppt_h"/>
                                          </p:val>
                                        </p:tav>
                                        <p:tav tm="100000">
                                          <p:val>
                                            <p:strVal val="#ppt_h"/>
                                          </p:val>
                                        </p:tav>
                                      </p:tavLst>
                                    </p:anim>
                                    <p:animEffect transition="in" filter="fade">
                                      <p:cBhvr>
                                        <p:cTn id="15" dur="1000"/>
                                        <p:tgtEl>
                                          <p:spTgt spid="24"/>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13" grpId="0"/>
      <p:bldP spid="24" grpId="0" bldLvl="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2179955" cy="521970"/>
          </a:xfrm>
          <a:prstGeom prst="rect">
            <a:avLst/>
          </a:prstGeom>
          <a:noFill/>
        </p:spPr>
        <p:txBody>
          <a:bodyPr wrap="none" rtlCol="0" anchor="t">
            <a:spAutoFit/>
          </a:bodyPr>
          <a:p>
            <a:r>
              <a:rPr lang="en-US" altLang="zh-CN" sz="2800" b="1" kern="900" dirty="0">
                <a:solidFill>
                  <a:schemeClr val="tx1">
                    <a:lumMod val="85000"/>
                    <a:lumOff val="15000"/>
                  </a:schemeClr>
                </a:solidFill>
                <a:cs typeface="+mn-ea"/>
                <a:sym typeface="+mn-lt"/>
              </a:rPr>
              <a:t>1</a:t>
            </a:r>
            <a:r>
              <a:rPr lang="zh-CN" altLang="en-US" sz="2800" b="1" kern="900" dirty="0">
                <a:solidFill>
                  <a:schemeClr val="tx1">
                    <a:lumMod val="85000"/>
                    <a:lumOff val="15000"/>
                  </a:schemeClr>
                </a:solidFill>
                <a:cs typeface="+mn-ea"/>
                <a:sym typeface="+mn-lt"/>
              </a:rPr>
              <a:t>、系统类图</a:t>
            </a:r>
            <a:endParaRPr lang="zh-CN" altLang="en-US" sz="2800"/>
          </a:p>
        </p:txBody>
      </p:sp>
      <p:sp>
        <p:nvSpPr>
          <p:cNvPr id="103" name="文本框 102"/>
          <p:cNvSpPr txBox="1"/>
          <p:nvPr/>
        </p:nvSpPr>
        <p:spPr>
          <a:xfrm>
            <a:off x="520065" y="1710055"/>
            <a:ext cx="5264150" cy="368173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r>
              <a:rPr lang="zh-CN" b="1">
                <a:latin typeface="微软雅黑" panose="020B0503020204020204" charset="-122"/>
                <a:ea typeface="微软雅黑" panose="020B0503020204020204" charset="-122"/>
                <a:cs typeface="微软雅黑" panose="020B0503020204020204" charset="-122"/>
              </a:rPr>
              <a:t>类图用于描述系统中所包含的类以及它们之间的相互关系，帮助用户简化对系统的理解，它是系统分析和设计阶段的重要产物，也是系统编码和测试的重要模型依据，用类图表达图书管理系统内部的静态结构。系统只有具备稳定且具弹性的静态结构，才能够顺应需求变更，迅速支撑多样化的系统用例。该类图包括图书管理员，读者，借阅图书，读者卡，书籍。</a:t>
            </a:r>
            <a:endParaRPr lang="zh-CN" altLang="en-US" b="1">
              <a:latin typeface="微软雅黑" panose="020B0503020204020204" charset="-122"/>
              <a:ea typeface="微软雅黑" panose="020B0503020204020204" charset="-122"/>
              <a:cs typeface="微软雅黑" panose="020B0503020204020204" charset="-122"/>
            </a:endParaRPr>
          </a:p>
        </p:txBody>
      </p:sp>
      <p:pic>
        <p:nvPicPr>
          <p:cNvPr id="13" name="图片 12"/>
          <p:cNvPicPr/>
          <p:nvPr/>
        </p:nvPicPr>
        <p:blipFill>
          <a:blip r:embed="rId1"/>
          <a:stretch>
            <a:fillRect/>
          </a:stretch>
        </p:blipFill>
        <p:spPr>
          <a:xfrm>
            <a:off x="5784215" y="316230"/>
            <a:ext cx="5730240" cy="622554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2179955" cy="521970"/>
          </a:xfrm>
          <a:prstGeom prst="rect">
            <a:avLst/>
          </a:prstGeom>
          <a:noFill/>
        </p:spPr>
        <p:txBody>
          <a:bodyPr wrap="none" rtlCol="0" anchor="t">
            <a:spAutoFit/>
          </a:bodyPr>
          <a:p>
            <a:r>
              <a:rPr lang="en-US" altLang="zh-CN" sz="2800" b="1" kern="900" dirty="0">
                <a:solidFill>
                  <a:schemeClr val="tx1">
                    <a:lumMod val="85000"/>
                    <a:lumOff val="15000"/>
                  </a:schemeClr>
                </a:solidFill>
                <a:cs typeface="+mn-ea"/>
                <a:sym typeface="+mn-lt"/>
              </a:rPr>
              <a:t>2</a:t>
            </a:r>
            <a:r>
              <a:rPr lang="zh-CN" altLang="en-US" sz="2800" b="1" kern="900" dirty="0">
                <a:solidFill>
                  <a:schemeClr val="tx1">
                    <a:lumMod val="85000"/>
                    <a:lumOff val="15000"/>
                  </a:schemeClr>
                </a:solidFill>
                <a:cs typeface="+mn-ea"/>
                <a:sym typeface="+mn-lt"/>
              </a:rPr>
              <a:t>、登录模块</a:t>
            </a:r>
            <a:endParaRPr lang="zh-CN" altLang="en-US" sz="2800"/>
          </a:p>
        </p:txBody>
      </p:sp>
      <p:sp>
        <p:nvSpPr>
          <p:cNvPr id="103" name="文本框 102"/>
          <p:cNvSpPr txBox="1"/>
          <p:nvPr/>
        </p:nvSpPr>
        <p:spPr>
          <a:xfrm>
            <a:off x="520065" y="1710055"/>
            <a:ext cx="5264150" cy="323342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r>
              <a:rPr lang="zh-CN" b="1">
                <a:latin typeface="微软雅黑" panose="020B0503020204020204" charset="-122"/>
                <a:ea typeface="微软雅黑" panose="020B0503020204020204" charset="-122"/>
                <a:cs typeface="微软雅黑" panose="020B0503020204020204" charset="-122"/>
              </a:rPr>
              <a:t>读者和管理员作为一个对象登录图书管理系统，在系统登录界面中的文本框中分别输入用户名和密码，点击登录按钮，系统将向查询结果发送一条信息，</a:t>
            </a:r>
            <a:endParaRPr lang="zh-CN" b="1">
              <a:latin typeface="微软雅黑" panose="020B0503020204020204" charset="-122"/>
              <a:ea typeface="微软雅黑" panose="020B0503020204020204" charset="-122"/>
              <a:cs typeface="微软雅黑" panose="020B0503020204020204" charset="-122"/>
            </a:endParaRPr>
          </a:p>
          <a:p>
            <a:pPr indent="0" fontAlgn="auto">
              <a:lnSpc>
                <a:spcPts val="3500"/>
              </a:lnSpc>
            </a:pPr>
            <a:r>
              <a:rPr lang="zh-CN" b="1">
                <a:latin typeface="微软雅黑" panose="020B0503020204020204" charset="-122"/>
                <a:ea typeface="微软雅黑" panose="020B0503020204020204" charset="-122"/>
                <a:cs typeface="微软雅黑" panose="020B0503020204020204" charset="-122"/>
              </a:rPr>
              <a:t>查询结果对象在数据库中进行查找操作，若匹配成功则跳转至相应的界面，若匹配失败登录界面将弹出“密码错误”的提示信息，</a:t>
            </a:r>
            <a:endParaRPr lang="zh-CN" b="1">
              <a:latin typeface="微软雅黑" panose="020B0503020204020204" charset="-122"/>
              <a:ea typeface="微软雅黑" panose="020B0503020204020204" charset="-122"/>
              <a:cs typeface="微软雅黑" panose="020B0503020204020204" charset="-122"/>
            </a:endParaRPr>
          </a:p>
        </p:txBody>
      </p:sp>
      <p:graphicFrame>
        <p:nvGraphicFramePr>
          <p:cNvPr id="-2147482617" name="对象 -2147482618"/>
          <p:cNvGraphicFramePr>
            <a:graphicFrameLocks noChangeAspect="1"/>
          </p:cNvGraphicFramePr>
          <p:nvPr/>
        </p:nvGraphicFramePr>
        <p:xfrm>
          <a:off x="6264275" y="1044575"/>
          <a:ext cx="5021580" cy="4907280"/>
        </p:xfrm>
        <a:graphic>
          <a:graphicData uri="http://schemas.openxmlformats.org/presentationml/2006/ole">
            <mc:AlternateContent xmlns:mc="http://schemas.openxmlformats.org/markup-compatibility/2006">
              <mc:Choice xmlns:v="urn:schemas-microsoft-com:vml" Requires="v">
                <p:oleObj spid="_x0000_s3076" name="" r:id="rId1" imgW="4243705" imgH="4147185" progId="Visio.Drawing.15">
                  <p:embed/>
                </p:oleObj>
              </mc:Choice>
              <mc:Fallback>
                <p:oleObj name="" r:id="rId1" imgW="4243705" imgH="4147185" progId="Visio.Drawing.15">
                  <p:embed/>
                  <p:pic>
                    <p:nvPicPr>
                      <p:cNvPr id="0" name="图片 3075"/>
                      <p:cNvPicPr/>
                      <p:nvPr/>
                    </p:nvPicPr>
                    <p:blipFill>
                      <a:blip r:embed="rId2"/>
                      <a:stretch>
                        <a:fillRect/>
                      </a:stretch>
                    </p:blipFill>
                    <p:spPr>
                      <a:xfrm>
                        <a:off x="6264275" y="1044575"/>
                        <a:ext cx="5021580" cy="49072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3027680" cy="521970"/>
          </a:xfrm>
          <a:prstGeom prst="rect">
            <a:avLst/>
          </a:prstGeom>
          <a:noFill/>
        </p:spPr>
        <p:txBody>
          <a:bodyPr wrap="none" rtlCol="0" anchor="t">
            <a:spAutoFit/>
          </a:bodyPr>
          <a:p>
            <a:r>
              <a:rPr lang="zh-CN" altLang="en-US" sz="2800" b="1" kern="900" dirty="0">
                <a:solidFill>
                  <a:schemeClr val="tx1">
                    <a:lumMod val="85000"/>
                    <a:lumOff val="15000"/>
                  </a:schemeClr>
                </a:solidFill>
                <a:cs typeface="+mn-ea"/>
                <a:sym typeface="+mn-lt"/>
              </a:rPr>
              <a:t>登录模块代码实现</a:t>
            </a:r>
            <a:endParaRPr lang="zh-CN" altLang="en-US" sz="2800"/>
          </a:p>
        </p:txBody>
      </p:sp>
      <p:sp>
        <p:nvSpPr>
          <p:cNvPr id="103" name="文本框 102"/>
          <p:cNvSpPr txBox="1"/>
          <p:nvPr/>
        </p:nvSpPr>
        <p:spPr>
          <a:xfrm>
            <a:off x="520065" y="1710055"/>
            <a:ext cx="5264150" cy="53975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endParaRPr lang="zh-CN"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1069340" y="1534795"/>
            <a:ext cx="9290050" cy="48463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2316480" cy="521970"/>
          </a:xfrm>
          <a:prstGeom prst="rect">
            <a:avLst/>
          </a:prstGeom>
          <a:noFill/>
        </p:spPr>
        <p:txBody>
          <a:bodyPr wrap="none" rtlCol="0" anchor="t">
            <a:spAutoFit/>
          </a:bodyPr>
          <a:p>
            <a:r>
              <a:rPr lang="zh-CN" altLang="en-US" sz="2800" b="1" kern="900" dirty="0">
                <a:solidFill>
                  <a:schemeClr val="tx1">
                    <a:lumMod val="85000"/>
                    <a:lumOff val="15000"/>
                  </a:schemeClr>
                </a:solidFill>
                <a:cs typeface="+mn-ea"/>
                <a:sym typeface="+mn-lt"/>
              </a:rPr>
              <a:t>登录模块界面</a:t>
            </a:r>
            <a:endParaRPr lang="zh-CN" altLang="en-US" sz="2800"/>
          </a:p>
        </p:txBody>
      </p:sp>
      <p:pic>
        <p:nvPicPr>
          <p:cNvPr id="4" name="图片 3"/>
          <p:cNvPicPr>
            <a:picLocks noChangeAspect="1"/>
          </p:cNvPicPr>
          <p:nvPr/>
        </p:nvPicPr>
        <p:blipFill>
          <a:blip r:embed="rId1"/>
          <a:stretch>
            <a:fillRect/>
          </a:stretch>
        </p:blipFill>
        <p:spPr>
          <a:xfrm>
            <a:off x="1177290" y="1726565"/>
            <a:ext cx="9837420" cy="46113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2891155" cy="521970"/>
          </a:xfrm>
          <a:prstGeom prst="rect">
            <a:avLst/>
          </a:prstGeom>
          <a:noFill/>
        </p:spPr>
        <p:txBody>
          <a:bodyPr wrap="none" rtlCol="0" anchor="t">
            <a:spAutoFit/>
          </a:bodyPr>
          <a:p>
            <a:r>
              <a:rPr lang="en-US" altLang="zh-CN" sz="2800" b="1" kern="900" dirty="0">
                <a:solidFill>
                  <a:schemeClr val="tx1">
                    <a:lumMod val="85000"/>
                    <a:lumOff val="15000"/>
                  </a:schemeClr>
                </a:solidFill>
                <a:cs typeface="+mn-ea"/>
                <a:sym typeface="+mn-lt"/>
              </a:rPr>
              <a:t>3</a:t>
            </a:r>
            <a:r>
              <a:rPr lang="zh-CN" altLang="en-US" sz="2800" b="1" kern="900" dirty="0">
                <a:solidFill>
                  <a:schemeClr val="tx1">
                    <a:lumMod val="85000"/>
                    <a:lumOff val="15000"/>
                  </a:schemeClr>
                </a:solidFill>
                <a:cs typeface="+mn-ea"/>
                <a:sym typeface="+mn-lt"/>
              </a:rPr>
              <a:t>、查询图书模块</a:t>
            </a:r>
            <a:endParaRPr lang="zh-CN" altLang="en-US" sz="2800"/>
          </a:p>
        </p:txBody>
      </p:sp>
      <p:sp>
        <p:nvSpPr>
          <p:cNvPr id="103" name="文本框 102"/>
          <p:cNvSpPr txBox="1"/>
          <p:nvPr/>
        </p:nvSpPr>
        <p:spPr>
          <a:xfrm>
            <a:off x="520065" y="1710055"/>
            <a:ext cx="5264150" cy="323342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r>
              <a:rPr b="1">
                <a:latin typeface="微软雅黑" panose="020B0503020204020204" charset="-122"/>
                <a:ea typeface="微软雅黑" panose="020B0503020204020204" charset="-122"/>
                <a:cs typeface="微软雅黑" panose="020B0503020204020204" charset="-122"/>
              </a:rPr>
              <a:t>读者和管理员作为一个对象使用系统的查询图书的功能，在系统界面中的文本框中输入关键字查找相关的图书信息，点击查找按钮，系统将向查询结果角色发送一条信息，将输入的书名进行匹配，若匹配成功则在操作界面输出相关图书信息，若匹配失败则返回不存在信息，操作界面将弹出“你要查找的图书不存在”的信息。</a:t>
            </a:r>
            <a:endParaRPr b="1">
              <a:latin typeface="微软雅黑" panose="020B0503020204020204" charset="-122"/>
              <a:ea typeface="微软雅黑" panose="020B0503020204020204" charset="-122"/>
              <a:cs typeface="微软雅黑" panose="020B0503020204020204" charset="-122"/>
            </a:endParaRPr>
          </a:p>
        </p:txBody>
      </p:sp>
      <p:graphicFrame>
        <p:nvGraphicFramePr>
          <p:cNvPr id="-2147482616" name="对象 -2147482617"/>
          <p:cNvGraphicFramePr>
            <a:graphicFrameLocks noChangeAspect="1"/>
          </p:cNvGraphicFramePr>
          <p:nvPr/>
        </p:nvGraphicFramePr>
        <p:xfrm>
          <a:off x="6816725" y="280035"/>
          <a:ext cx="4747260" cy="6446520"/>
        </p:xfrm>
        <a:graphic>
          <a:graphicData uri="http://schemas.openxmlformats.org/presentationml/2006/ole">
            <mc:AlternateContent xmlns:mc="http://schemas.openxmlformats.org/markup-compatibility/2006">
              <mc:Choice xmlns:v="urn:schemas-microsoft-com:vml" Requires="v">
                <p:oleObj spid="_x0000_s7" name="" r:id="rId1" imgW="4011930" imgH="4584700" progId="Visio.Drawing.15">
                  <p:embed/>
                </p:oleObj>
              </mc:Choice>
              <mc:Fallback>
                <p:oleObj name="" r:id="rId1" imgW="4011930" imgH="4584700" progId="Visio.Drawing.15">
                  <p:embed/>
                  <p:pic>
                    <p:nvPicPr>
                      <p:cNvPr id="0" name="图片 6"/>
                      <p:cNvPicPr/>
                      <p:nvPr/>
                    </p:nvPicPr>
                    <p:blipFill>
                      <a:blip r:embed="rId2"/>
                      <a:stretch>
                        <a:fillRect/>
                      </a:stretch>
                    </p:blipFill>
                    <p:spPr>
                      <a:xfrm>
                        <a:off x="6816725" y="280035"/>
                        <a:ext cx="4747260" cy="644652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3738880" cy="521970"/>
          </a:xfrm>
          <a:prstGeom prst="rect">
            <a:avLst/>
          </a:prstGeom>
          <a:noFill/>
        </p:spPr>
        <p:txBody>
          <a:bodyPr wrap="none" rtlCol="0" anchor="t">
            <a:spAutoFit/>
          </a:bodyPr>
          <a:p>
            <a:r>
              <a:rPr lang="zh-CN" altLang="en-US" sz="2800" b="1" kern="900" dirty="0">
                <a:solidFill>
                  <a:schemeClr val="tx1">
                    <a:lumMod val="85000"/>
                    <a:lumOff val="15000"/>
                  </a:schemeClr>
                </a:solidFill>
                <a:cs typeface="+mn-ea"/>
                <a:sym typeface="+mn-lt"/>
              </a:rPr>
              <a:t>查询图书模块代码实现</a:t>
            </a:r>
            <a:endParaRPr lang="zh-CN" altLang="en-US" sz="2800"/>
          </a:p>
        </p:txBody>
      </p:sp>
      <p:sp>
        <p:nvSpPr>
          <p:cNvPr id="103" name="文本框 102"/>
          <p:cNvSpPr txBox="1"/>
          <p:nvPr/>
        </p:nvSpPr>
        <p:spPr>
          <a:xfrm>
            <a:off x="520065" y="1710055"/>
            <a:ext cx="5264150" cy="53975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endParaRPr lang="zh-CN" b="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1558290" y="1559560"/>
            <a:ext cx="9388475" cy="5113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3027680" cy="521970"/>
          </a:xfrm>
          <a:prstGeom prst="rect">
            <a:avLst/>
          </a:prstGeom>
          <a:noFill/>
        </p:spPr>
        <p:txBody>
          <a:bodyPr wrap="none" rtlCol="0" anchor="t">
            <a:spAutoFit/>
          </a:bodyPr>
          <a:p>
            <a:r>
              <a:rPr lang="zh-CN" altLang="en-US" sz="2800" b="1" kern="900" dirty="0">
                <a:solidFill>
                  <a:schemeClr val="tx1">
                    <a:lumMod val="85000"/>
                    <a:lumOff val="15000"/>
                  </a:schemeClr>
                </a:solidFill>
                <a:cs typeface="+mn-ea"/>
                <a:sym typeface="+mn-lt"/>
              </a:rPr>
              <a:t>查询图书模块界面</a:t>
            </a:r>
            <a:endParaRPr lang="zh-CN" altLang="en-US" sz="2800"/>
          </a:p>
        </p:txBody>
      </p:sp>
      <p:pic>
        <p:nvPicPr>
          <p:cNvPr id="2" name="图片 1"/>
          <p:cNvPicPr>
            <a:picLocks noChangeAspect="1"/>
          </p:cNvPicPr>
          <p:nvPr/>
        </p:nvPicPr>
        <p:blipFill>
          <a:blip r:embed="rId1"/>
          <a:stretch>
            <a:fillRect/>
          </a:stretch>
        </p:blipFill>
        <p:spPr>
          <a:xfrm>
            <a:off x="450215" y="1722120"/>
            <a:ext cx="11476355" cy="43586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3957955" cy="521970"/>
          </a:xfrm>
          <a:prstGeom prst="rect">
            <a:avLst/>
          </a:prstGeom>
          <a:noFill/>
        </p:spPr>
        <p:txBody>
          <a:bodyPr wrap="none" rtlCol="0" anchor="t">
            <a:spAutoFit/>
          </a:bodyPr>
          <a:p>
            <a:r>
              <a:rPr lang="en-US" altLang="zh-CN" sz="2800" b="1" kern="900" dirty="0">
                <a:solidFill>
                  <a:schemeClr val="tx1">
                    <a:lumMod val="85000"/>
                    <a:lumOff val="15000"/>
                  </a:schemeClr>
                </a:solidFill>
                <a:cs typeface="+mn-ea"/>
                <a:sym typeface="+mn-lt"/>
              </a:rPr>
              <a:t>4</a:t>
            </a:r>
            <a:r>
              <a:rPr lang="zh-CN" altLang="en-US" sz="2800" b="1" kern="900" dirty="0">
                <a:solidFill>
                  <a:schemeClr val="tx1">
                    <a:lumMod val="85000"/>
                    <a:lumOff val="15000"/>
                  </a:schemeClr>
                </a:solidFill>
                <a:cs typeface="+mn-ea"/>
                <a:sym typeface="+mn-lt"/>
              </a:rPr>
              <a:t>、图书借阅与归还模块</a:t>
            </a:r>
            <a:endParaRPr lang="zh-CN" altLang="en-US" sz="2800"/>
          </a:p>
        </p:txBody>
      </p:sp>
      <p:sp>
        <p:nvSpPr>
          <p:cNvPr id="103" name="文本框 102"/>
          <p:cNvSpPr txBox="1"/>
          <p:nvPr/>
        </p:nvSpPr>
        <p:spPr>
          <a:xfrm>
            <a:off x="520065" y="1710055"/>
            <a:ext cx="5264150" cy="2784475"/>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r>
              <a:rPr b="1">
                <a:latin typeface="微软雅黑" panose="020B0503020204020204" charset="-122"/>
                <a:ea typeface="微软雅黑" panose="020B0503020204020204" charset="-122"/>
                <a:cs typeface="微软雅黑" panose="020B0503020204020204" charset="-122"/>
              </a:rPr>
              <a:t> </a:t>
            </a:r>
            <a:endParaRPr b="1">
              <a:latin typeface="微软雅黑" panose="020B0503020204020204" charset="-122"/>
              <a:ea typeface="微软雅黑" panose="020B0503020204020204" charset="-122"/>
              <a:cs typeface="微软雅黑" panose="020B0503020204020204" charset="-122"/>
            </a:endParaRPr>
          </a:p>
          <a:p>
            <a:pPr indent="0" fontAlgn="auto">
              <a:lnSpc>
                <a:spcPts val="3500"/>
              </a:lnSpc>
            </a:pPr>
            <a:endParaRPr b="1">
              <a:latin typeface="微软雅黑" panose="020B0503020204020204" charset="-122"/>
              <a:ea typeface="微软雅黑" panose="020B0503020204020204" charset="-122"/>
              <a:cs typeface="微软雅黑" panose="020B0503020204020204" charset="-122"/>
            </a:endParaRPr>
          </a:p>
          <a:p>
            <a:pPr indent="0" fontAlgn="auto">
              <a:lnSpc>
                <a:spcPts val="3500"/>
              </a:lnSpc>
            </a:pPr>
            <a:r>
              <a:rPr b="1">
                <a:latin typeface="微软雅黑" panose="020B0503020204020204" charset="-122"/>
                <a:ea typeface="微软雅黑" panose="020B0503020204020204" charset="-122"/>
                <a:cs typeface="微软雅黑" panose="020B0503020204020204" charset="-122"/>
              </a:rPr>
              <a:t>   读者作为一个对象使用系统的图书借阅的功能，在图书显示界面中点击借阅按钮，系统将向查询结果角色发送一条信息，将借阅的书名进行匹配，操作界面的“借阅”按钮将变成“已借”按钮。</a:t>
            </a:r>
            <a:endParaRPr b="1">
              <a:latin typeface="微软雅黑" panose="020B0503020204020204" charset="-122"/>
              <a:ea typeface="微软雅黑" panose="020B0503020204020204" charset="-122"/>
              <a:cs typeface="微软雅黑" panose="020B0503020204020204" charset="-122"/>
            </a:endParaRPr>
          </a:p>
        </p:txBody>
      </p:sp>
      <p:graphicFrame>
        <p:nvGraphicFramePr>
          <p:cNvPr id="-2147482615" name="对象 -2147482616"/>
          <p:cNvGraphicFramePr>
            <a:graphicFrameLocks noChangeAspect="1"/>
          </p:cNvGraphicFramePr>
          <p:nvPr/>
        </p:nvGraphicFramePr>
        <p:xfrm>
          <a:off x="6295708" y="220980"/>
          <a:ext cx="5281295" cy="6460490"/>
        </p:xfrm>
        <a:graphic>
          <a:graphicData uri="http://schemas.openxmlformats.org/presentationml/2006/ole">
            <mc:AlternateContent xmlns:mc="http://schemas.openxmlformats.org/markup-compatibility/2006">
              <mc:Choice xmlns:v="urn:schemas-microsoft-com:vml" Requires="v">
                <p:oleObj spid="_x0000_s3" name="" r:id="rId1" imgW="4758690" imgH="6123940" progId="Visio.Drawing.15">
                  <p:embed/>
                </p:oleObj>
              </mc:Choice>
              <mc:Fallback>
                <p:oleObj name="" r:id="rId1" imgW="4758690" imgH="6123940" progId="Visio.Drawing.15">
                  <p:embed/>
                  <p:pic>
                    <p:nvPicPr>
                      <p:cNvPr id="0" name="图片 2"/>
                      <p:cNvPicPr/>
                      <p:nvPr/>
                    </p:nvPicPr>
                    <p:blipFill>
                      <a:blip r:embed="rId2"/>
                      <a:stretch>
                        <a:fillRect/>
                      </a:stretch>
                    </p:blipFill>
                    <p:spPr>
                      <a:xfrm>
                        <a:off x="6295708" y="220980"/>
                        <a:ext cx="5281295" cy="64604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文本框 11"/>
          <p:cNvSpPr txBox="1"/>
          <p:nvPr/>
        </p:nvSpPr>
        <p:spPr>
          <a:xfrm>
            <a:off x="4361140" y="4221225"/>
            <a:ext cx="3279724" cy="245110"/>
          </a:xfrm>
          <a:prstGeom prst="rect">
            <a:avLst/>
          </a:prstGeom>
          <a:noFill/>
        </p:spPr>
        <p:txBody>
          <a:bodyPr wrap="square" rtlCol="0">
            <a:spAutoFit/>
          </a:bodyPr>
          <a:lstStyle/>
          <a:p>
            <a:pPr algn="dist"/>
            <a:endParaRPr kumimoji="1" lang="en-US" altLang="zh-CN" sz="1000" b="1" dirty="0">
              <a:solidFill>
                <a:schemeClr val="tx1">
                  <a:lumMod val="95000"/>
                  <a:lumOff val="5000"/>
                </a:schemeClr>
              </a:solidFill>
              <a:cs typeface="+mn-ea"/>
              <a:sym typeface="+mn-lt"/>
            </a:endParaRPr>
          </a:p>
        </p:txBody>
      </p:sp>
      <p:sp>
        <p:nvSpPr>
          <p:cNvPr id="13" name="文本框 12"/>
          <p:cNvSpPr txBox="1"/>
          <p:nvPr/>
        </p:nvSpPr>
        <p:spPr>
          <a:xfrm>
            <a:off x="5498588" y="2579855"/>
            <a:ext cx="1005165" cy="707886"/>
          </a:xfrm>
          <a:prstGeom prst="rect">
            <a:avLst/>
          </a:prstGeom>
          <a:noFill/>
        </p:spPr>
        <p:txBody>
          <a:bodyPr wrap="square" rtlCol="0">
            <a:spAutoFit/>
          </a:bodyPr>
          <a:lstStyle/>
          <a:p>
            <a:pPr algn="ctr"/>
            <a:r>
              <a:rPr kumimoji="1" lang="en-US" altLang="zh-CN" sz="4000" smtClean="0">
                <a:solidFill>
                  <a:schemeClr val="bg1"/>
                </a:solidFill>
                <a:cs typeface="+mn-ea"/>
                <a:sym typeface="+mn-lt"/>
              </a:rPr>
              <a:t>01</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4073380" y="3428726"/>
            <a:ext cx="3855244" cy="829945"/>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选题概述</a:t>
            </a:r>
            <a:endParaRPr kumimoji="1" lang="zh-CN" altLang="en-US" sz="3200" dirty="0">
              <a:solidFill>
                <a:srgbClr val="353332"/>
              </a:solidFill>
              <a:cs typeface="+mn-ea"/>
              <a:sym typeface="+mn-lt"/>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par>
                          <p:cTn id="11" fill="hold">
                            <p:stCondLst>
                              <p:cond delay="2000"/>
                            </p:stCondLst>
                            <p:childTnLst>
                              <p:par>
                                <p:cTn id="12" presetID="55"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strVal val="#ppt_w*0.70"/>
                                          </p:val>
                                        </p:tav>
                                        <p:tav tm="100000">
                                          <p:val>
                                            <p:strVal val="#ppt_w"/>
                                          </p:val>
                                        </p:tav>
                                      </p:tavLst>
                                    </p:anim>
                                    <p:anim calcmode="lin" valueType="num">
                                      <p:cBhvr>
                                        <p:cTn id="20" dur="1000" fill="hold"/>
                                        <p:tgtEl>
                                          <p:spTgt spid="24"/>
                                        </p:tgtEl>
                                        <p:attrNameLst>
                                          <p:attrName>ppt_h</p:attrName>
                                        </p:attrNameLst>
                                      </p:cBhvr>
                                      <p:tavLst>
                                        <p:tav tm="0">
                                          <p:val>
                                            <p:strVal val="#ppt_h"/>
                                          </p:val>
                                        </p:tav>
                                        <p:tav tm="100000">
                                          <p:val>
                                            <p:strVal val="#ppt_h"/>
                                          </p:val>
                                        </p:tav>
                                      </p:tavLst>
                                    </p:anim>
                                    <p:animEffect transition="in" filter="fade">
                                      <p:cBhvr>
                                        <p:cTn id="21" dur="1000"/>
                                        <p:tgtEl>
                                          <p:spTgt spid="24"/>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strVal val="#ppt_w*0.7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animEffect transition="in" filter="fade">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p:bldP spid="13" grpId="0"/>
      <p:bldP spid="24"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685800" y="906145"/>
            <a:ext cx="4805680" cy="521970"/>
          </a:xfrm>
          <a:prstGeom prst="rect">
            <a:avLst/>
          </a:prstGeom>
          <a:noFill/>
        </p:spPr>
        <p:txBody>
          <a:bodyPr wrap="none" rtlCol="0" anchor="t">
            <a:spAutoFit/>
          </a:bodyPr>
          <a:p>
            <a:pPr algn="l"/>
            <a:r>
              <a:rPr lang="zh-CN" altLang="en-US" sz="2800" b="1" kern="900" dirty="0">
                <a:solidFill>
                  <a:schemeClr val="tx1">
                    <a:lumMod val="85000"/>
                    <a:lumOff val="15000"/>
                  </a:schemeClr>
                </a:solidFill>
                <a:cs typeface="+mn-ea"/>
                <a:sym typeface="+mn-lt"/>
              </a:rPr>
              <a:t>图书借阅与归还</a:t>
            </a:r>
            <a:r>
              <a:rPr lang="zh-CN" altLang="en-US" sz="2800" b="1" kern="900" dirty="0">
                <a:solidFill>
                  <a:schemeClr val="tx1">
                    <a:lumMod val="85000"/>
                    <a:lumOff val="15000"/>
                  </a:schemeClr>
                </a:solidFill>
                <a:cs typeface="+mn-ea"/>
                <a:sym typeface="+mn-lt"/>
              </a:rPr>
              <a:t>模块代码实现</a:t>
            </a:r>
            <a:endParaRPr lang="zh-CN" altLang="en-US" sz="2800"/>
          </a:p>
        </p:txBody>
      </p:sp>
      <p:sp>
        <p:nvSpPr>
          <p:cNvPr id="103" name="文本框 102"/>
          <p:cNvSpPr txBox="1"/>
          <p:nvPr/>
        </p:nvSpPr>
        <p:spPr>
          <a:xfrm>
            <a:off x="520065" y="1710055"/>
            <a:ext cx="5264150" cy="53975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endParaRPr lang="zh-CN"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035685" y="1993900"/>
            <a:ext cx="10142855" cy="28943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2891155" cy="521970"/>
          </a:xfrm>
          <a:prstGeom prst="rect">
            <a:avLst/>
          </a:prstGeom>
          <a:noFill/>
        </p:spPr>
        <p:txBody>
          <a:bodyPr wrap="none" rtlCol="0" anchor="t">
            <a:spAutoFit/>
          </a:bodyPr>
          <a:p>
            <a:r>
              <a:rPr lang="en-US" altLang="zh-CN" sz="2800" b="1" kern="900" dirty="0">
                <a:solidFill>
                  <a:schemeClr val="tx1">
                    <a:lumMod val="85000"/>
                    <a:lumOff val="15000"/>
                  </a:schemeClr>
                </a:solidFill>
                <a:cs typeface="+mn-ea"/>
                <a:sym typeface="+mn-lt"/>
              </a:rPr>
              <a:t>5</a:t>
            </a:r>
            <a:r>
              <a:rPr lang="zh-CN" altLang="en-US" sz="2800" b="1" kern="900" dirty="0">
                <a:solidFill>
                  <a:schemeClr val="tx1">
                    <a:lumMod val="85000"/>
                    <a:lumOff val="15000"/>
                  </a:schemeClr>
                </a:solidFill>
                <a:cs typeface="+mn-ea"/>
                <a:sym typeface="+mn-lt"/>
              </a:rPr>
              <a:t>、修改密码模块</a:t>
            </a:r>
            <a:endParaRPr lang="zh-CN" altLang="en-US" sz="2800"/>
          </a:p>
        </p:txBody>
      </p:sp>
      <p:sp>
        <p:nvSpPr>
          <p:cNvPr id="103" name="文本框 102"/>
          <p:cNvSpPr txBox="1"/>
          <p:nvPr/>
        </p:nvSpPr>
        <p:spPr>
          <a:xfrm>
            <a:off x="520065" y="1710055"/>
            <a:ext cx="5264150" cy="368173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r>
              <a:rPr b="1">
                <a:latin typeface="微软雅黑" panose="020B0503020204020204" charset="-122"/>
                <a:ea typeface="微软雅黑" panose="020B0503020204020204" charset="-122"/>
                <a:cs typeface="微软雅黑" panose="020B0503020204020204" charset="-122"/>
              </a:rPr>
              <a:t> </a:t>
            </a:r>
            <a:endParaRPr b="1">
              <a:latin typeface="微软雅黑" panose="020B0503020204020204" charset="-122"/>
              <a:ea typeface="微软雅黑" panose="020B0503020204020204" charset="-122"/>
              <a:cs typeface="微软雅黑" panose="020B0503020204020204" charset="-122"/>
            </a:endParaRPr>
          </a:p>
          <a:p>
            <a:pPr indent="0" fontAlgn="auto">
              <a:lnSpc>
                <a:spcPts val="3500"/>
              </a:lnSpc>
            </a:pPr>
            <a:r>
              <a:rPr b="1">
                <a:latin typeface="微软雅黑" panose="020B0503020204020204" charset="-122"/>
                <a:ea typeface="微软雅黑" panose="020B0503020204020204" charset="-122"/>
                <a:cs typeface="微软雅黑" panose="020B0503020204020204" charset="-122"/>
              </a:rPr>
              <a:t>   读者和管理员作为一个对象使用系统的修改密码的功能，在修改密码界面中的文本框中输入旧密码和新密码，点击“修改”按钮，系统首先向查询结果发送一条消息判断旧密码是否输入正确，若输入正确，则将新密码写入数据库，并在界面显示密码修改成功的信息；反之，提示旧密码不匹配或者两次新密码输入不一致。</a:t>
            </a:r>
            <a:endParaRPr b="1">
              <a:latin typeface="微软雅黑" panose="020B0503020204020204" charset="-122"/>
              <a:ea typeface="微软雅黑" panose="020B0503020204020204" charset="-122"/>
              <a:cs typeface="微软雅黑" panose="020B0503020204020204" charset="-122"/>
            </a:endParaRPr>
          </a:p>
        </p:txBody>
      </p:sp>
      <p:graphicFrame>
        <p:nvGraphicFramePr>
          <p:cNvPr id="-2147482614" name="对象 -2147482615"/>
          <p:cNvGraphicFramePr>
            <a:graphicFrameLocks noChangeAspect="1"/>
          </p:cNvGraphicFramePr>
          <p:nvPr/>
        </p:nvGraphicFramePr>
        <p:xfrm>
          <a:off x="6149975" y="1300163"/>
          <a:ext cx="5341620" cy="4256405"/>
        </p:xfrm>
        <a:graphic>
          <a:graphicData uri="http://schemas.openxmlformats.org/presentationml/2006/ole">
            <mc:AlternateContent xmlns:mc="http://schemas.openxmlformats.org/markup-compatibility/2006">
              <mc:Choice xmlns:v="urn:schemas-microsoft-com:vml" Requires="v">
                <p:oleObj spid="_x0000_s3076" name="" r:id="rId1" imgW="4514215" imgH="4404360" progId="Visio.Drawing.15">
                  <p:embed/>
                </p:oleObj>
              </mc:Choice>
              <mc:Fallback>
                <p:oleObj name="" r:id="rId1" imgW="4514215" imgH="4404360" progId="Visio.Drawing.15">
                  <p:embed/>
                  <p:pic>
                    <p:nvPicPr>
                      <p:cNvPr id="0" name="图片 3075"/>
                      <p:cNvPicPr/>
                      <p:nvPr/>
                    </p:nvPicPr>
                    <p:blipFill>
                      <a:blip r:embed="rId2"/>
                      <a:stretch>
                        <a:fillRect/>
                      </a:stretch>
                    </p:blipFill>
                    <p:spPr>
                      <a:xfrm>
                        <a:off x="6149975" y="1300163"/>
                        <a:ext cx="5341620" cy="425640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685800" y="906145"/>
            <a:ext cx="3738880" cy="521970"/>
          </a:xfrm>
          <a:prstGeom prst="rect">
            <a:avLst/>
          </a:prstGeom>
          <a:noFill/>
        </p:spPr>
        <p:txBody>
          <a:bodyPr wrap="none" rtlCol="0" anchor="t">
            <a:spAutoFit/>
          </a:bodyPr>
          <a:p>
            <a:pPr algn="l"/>
            <a:r>
              <a:rPr lang="zh-CN" altLang="en-US" sz="2800" b="1" kern="900" dirty="0">
                <a:solidFill>
                  <a:schemeClr val="tx1">
                    <a:lumMod val="85000"/>
                    <a:lumOff val="15000"/>
                  </a:schemeClr>
                </a:solidFill>
                <a:cs typeface="+mn-ea"/>
                <a:sym typeface="+mn-lt"/>
              </a:rPr>
              <a:t>修改密码模块代码实现</a:t>
            </a:r>
            <a:endParaRPr lang="zh-CN" altLang="en-US" sz="2800"/>
          </a:p>
        </p:txBody>
      </p:sp>
      <p:sp>
        <p:nvSpPr>
          <p:cNvPr id="103" name="文本框 102"/>
          <p:cNvSpPr txBox="1"/>
          <p:nvPr/>
        </p:nvSpPr>
        <p:spPr>
          <a:xfrm>
            <a:off x="520065" y="1710055"/>
            <a:ext cx="5264150" cy="53975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endParaRPr lang="zh-CN" b="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941070" y="1710055"/>
            <a:ext cx="10309860" cy="43738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3027680" cy="521970"/>
          </a:xfrm>
          <a:prstGeom prst="rect">
            <a:avLst/>
          </a:prstGeom>
          <a:noFill/>
        </p:spPr>
        <p:txBody>
          <a:bodyPr wrap="none" rtlCol="0" anchor="t">
            <a:spAutoFit/>
          </a:bodyPr>
          <a:p>
            <a:r>
              <a:rPr lang="zh-CN" altLang="en-US" sz="2800" b="1" kern="900" dirty="0">
                <a:solidFill>
                  <a:schemeClr val="tx1">
                    <a:lumMod val="85000"/>
                    <a:lumOff val="15000"/>
                  </a:schemeClr>
                </a:solidFill>
                <a:cs typeface="+mn-ea"/>
                <a:sym typeface="+mn-lt"/>
              </a:rPr>
              <a:t>修改密码模块界面</a:t>
            </a:r>
            <a:endParaRPr lang="zh-CN" altLang="en-US" sz="2800"/>
          </a:p>
        </p:txBody>
      </p:sp>
      <p:pic>
        <p:nvPicPr>
          <p:cNvPr id="23" name="图片 19"/>
          <p:cNvPicPr>
            <a:picLocks noChangeAspect="1"/>
          </p:cNvPicPr>
          <p:nvPr/>
        </p:nvPicPr>
        <p:blipFill>
          <a:blip r:embed="rId1"/>
          <a:stretch>
            <a:fillRect/>
          </a:stretch>
        </p:blipFill>
        <p:spPr>
          <a:xfrm>
            <a:off x="2560955" y="1964690"/>
            <a:ext cx="6563360" cy="36779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835660" y="935990"/>
            <a:ext cx="2535555" cy="521970"/>
          </a:xfrm>
          <a:prstGeom prst="rect">
            <a:avLst/>
          </a:prstGeom>
          <a:noFill/>
        </p:spPr>
        <p:txBody>
          <a:bodyPr wrap="none" rtlCol="0" anchor="t">
            <a:spAutoFit/>
          </a:bodyPr>
          <a:p>
            <a:r>
              <a:rPr lang="en-US" altLang="zh-CN" sz="2800" b="1" kern="900" dirty="0">
                <a:solidFill>
                  <a:schemeClr val="tx1">
                    <a:lumMod val="85000"/>
                    <a:lumOff val="15000"/>
                  </a:schemeClr>
                </a:solidFill>
                <a:cs typeface="+mn-ea"/>
                <a:sym typeface="+mn-lt"/>
              </a:rPr>
              <a:t>6</a:t>
            </a:r>
            <a:r>
              <a:rPr lang="zh-CN" altLang="en-US" sz="2800" b="1" kern="900" dirty="0">
                <a:solidFill>
                  <a:schemeClr val="tx1">
                    <a:lumMod val="85000"/>
                    <a:lumOff val="15000"/>
                  </a:schemeClr>
                </a:solidFill>
                <a:cs typeface="+mn-ea"/>
                <a:sym typeface="+mn-lt"/>
              </a:rPr>
              <a:t>、管理员模块</a:t>
            </a:r>
            <a:endParaRPr lang="zh-CN" altLang="en-US" sz="2800"/>
          </a:p>
        </p:txBody>
      </p:sp>
      <p:sp>
        <p:nvSpPr>
          <p:cNvPr id="103" name="文本框 102"/>
          <p:cNvSpPr txBox="1"/>
          <p:nvPr/>
        </p:nvSpPr>
        <p:spPr>
          <a:xfrm>
            <a:off x="520065" y="1710055"/>
            <a:ext cx="5264150" cy="368173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r>
              <a:rPr b="1">
                <a:latin typeface="微软雅黑" panose="020B0503020204020204" charset="-122"/>
                <a:ea typeface="微软雅黑" panose="020B0503020204020204" charset="-122"/>
                <a:cs typeface="微软雅黑" panose="020B0503020204020204" charset="-122"/>
              </a:rPr>
              <a:t> </a:t>
            </a:r>
            <a:endParaRPr b="1">
              <a:latin typeface="微软雅黑" panose="020B0503020204020204" charset="-122"/>
              <a:ea typeface="微软雅黑" panose="020B0503020204020204" charset="-122"/>
              <a:cs typeface="微软雅黑" panose="020B0503020204020204" charset="-122"/>
            </a:endParaRPr>
          </a:p>
          <a:p>
            <a:pPr indent="0" fontAlgn="auto">
              <a:lnSpc>
                <a:spcPts val="3500"/>
              </a:lnSpc>
            </a:pPr>
            <a:r>
              <a:rPr b="1">
                <a:latin typeface="微软雅黑" panose="020B0503020204020204" charset="-122"/>
                <a:ea typeface="微软雅黑" panose="020B0503020204020204" charset="-122"/>
                <a:cs typeface="微软雅黑" panose="020B0503020204020204" charset="-122"/>
              </a:rPr>
              <a:t>   管理员作为系统的使用对象，有着对图书的信息修改和对图书入库与修改的操作，每当管理员执行这些操作时，将在图书相关界面输入图书的信息进行修改或入库操作，点击确认按钮后，将会给查询结果发送请求，此时，查询结果接收到请求，将会向数据库发送修改数据的操作，届时，操作界面反馈给管理员修改成功的信息。</a:t>
            </a:r>
            <a:endParaRPr b="1">
              <a:latin typeface="微软雅黑" panose="020B0503020204020204" charset="-122"/>
              <a:ea typeface="微软雅黑" panose="020B0503020204020204" charset="-122"/>
              <a:cs typeface="微软雅黑" panose="020B0503020204020204" charset="-122"/>
            </a:endParaRPr>
          </a:p>
        </p:txBody>
      </p:sp>
      <p:graphicFrame>
        <p:nvGraphicFramePr>
          <p:cNvPr id="-2147482612" name="对象 -2147482613"/>
          <p:cNvGraphicFramePr>
            <a:graphicFrameLocks noChangeAspect="1"/>
          </p:cNvGraphicFramePr>
          <p:nvPr/>
        </p:nvGraphicFramePr>
        <p:xfrm>
          <a:off x="6520180" y="15558"/>
          <a:ext cx="5501640" cy="6842125"/>
        </p:xfrm>
        <a:graphic>
          <a:graphicData uri="http://schemas.openxmlformats.org/presentationml/2006/ole">
            <mc:AlternateContent xmlns:mc="http://schemas.openxmlformats.org/markup-compatibility/2006">
              <mc:Choice xmlns:v="urn:schemas-microsoft-com:vml" Requires="v">
                <p:oleObj spid="_x0000_s3" name="" r:id="rId1" imgW="4133850" imgH="6915785" progId="Visio.Drawing.15">
                  <p:embed/>
                </p:oleObj>
              </mc:Choice>
              <mc:Fallback>
                <p:oleObj name="" r:id="rId1" imgW="4133850" imgH="6915785" progId="Visio.Drawing.15">
                  <p:embed/>
                  <p:pic>
                    <p:nvPicPr>
                      <p:cNvPr id="0" name="图片 2"/>
                      <p:cNvPicPr/>
                      <p:nvPr/>
                    </p:nvPicPr>
                    <p:blipFill>
                      <a:blip r:embed="rId2"/>
                      <a:stretch>
                        <a:fillRect/>
                      </a:stretch>
                    </p:blipFill>
                    <p:spPr>
                      <a:xfrm>
                        <a:off x="6520180" y="15558"/>
                        <a:ext cx="5501640" cy="68421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模块的实现</a:t>
            </a:r>
            <a:endParaRPr kumimoji="1" lang="zh-CN" altLang="en-US" sz="2000" dirty="0">
              <a:solidFill>
                <a:schemeClr val="tx1">
                  <a:lumMod val="75000"/>
                  <a:lumOff val="25000"/>
                </a:schemeClr>
              </a:solidFill>
              <a:cs typeface="+mn-ea"/>
              <a:sym typeface="+mn-lt"/>
            </a:endParaRPr>
          </a:p>
        </p:txBody>
      </p:sp>
      <p:sp>
        <p:nvSpPr>
          <p:cNvPr id="12" name="文本框 11"/>
          <p:cNvSpPr txBox="1"/>
          <p:nvPr/>
        </p:nvSpPr>
        <p:spPr>
          <a:xfrm>
            <a:off x="685800" y="906145"/>
            <a:ext cx="2722880" cy="398780"/>
          </a:xfrm>
          <a:prstGeom prst="rect">
            <a:avLst/>
          </a:prstGeom>
          <a:noFill/>
        </p:spPr>
        <p:txBody>
          <a:bodyPr wrap="none" rtlCol="0" anchor="t">
            <a:spAutoFit/>
          </a:bodyPr>
          <a:p>
            <a:pPr algn="l"/>
            <a:r>
              <a:rPr lang="zh-CN" altLang="en-US" sz="2000" b="1" kern="900" dirty="0">
                <a:solidFill>
                  <a:schemeClr val="tx1">
                    <a:lumMod val="85000"/>
                    <a:lumOff val="15000"/>
                  </a:schemeClr>
                </a:solidFill>
                <a:cs typeface="+mn-ea"/>
                <a:sym typeface="+mn-lt"/>
              </a:rPr>
              <a:t>图书入库模块代码实现</a:t>
            </a:r>
            <a:endParaRPr lang="zh-CN" altLang="en-US" sz="2000"/>
          </a:p>
        </p:txBody>
      </p:sp>
      <p:sp>
        <p:nvSpPr>
          <p:cNvPr id="103" name="文本框 102"/>
          <p:cNvSpPr txBox="1"/>
          <p:nvPr/>
        </p:nvSpPr>
        <p:spPr>
          <a:xfrm>
            <a:off x="520065" y="1710055"/>
            <a:ext cx="5264150" cy="539750"/>
          </a:xfrm>
          <a:prstGeom prst="rect">
            <a:avLst/>
          </a:prstGeom>
          <a:noFill/>
          <a:ln w="9525">
            <a:noFill/>
          </a:ln>
        </p:spPr>
        <p:txBody>
          <a:bodyPr wrap="square">
            <a:spAutoFit/>
          </a:bodyPr>
          <a:p>
            <a:pPr indent="0" fontAlgn="auto">
              <a:lnSpc>
                <a:spcPts val="3500"/>
              </a:lnSpc>
            </a:pPr>
            <a:r>
              <a:rPr lang="en-US" b="1">
                <a:latin typeface="微软雅黑" panose="020B0503020204020204" charset="-122"/>
                <a:ea typeface="微软雅黑" panose="020B0503020204020204" charset="-122"/>
                <a:cs typeface="微软雅黑" panose="020B0503020204020204" charset="-122"/>
              </a:rPr>
              <a:t>  </a:t>
            </a:r>
            <a:endParaRPr lang="zh-CN"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029335" y="1304925"/>
            <a:ext cx="9532620" cy="2529840"/>
          </a:xfrm>
          <a:prstGeom prst="rect">
            <a:avLst/>
          </a:prstGeom>
        </p:spPr>
      </p:pic>
      <p:pic>
        <p:nvPicPr>
          <p:cNvPr id="4" name="图片 3"/>
          <p:cNvPicPr>
            <a:picLocks noChangeAspect="1"/>
          </p:cNvPicPr>
          <p:nvPr/>
        </p:nvPicPr>
        <p:blipFill>
          <a:blip r:embed="rId2"/>
          <a:stretch>
            <a:fillRect/>
          </a:stretch>
        </p:blipFill>
        <p:spPr>
          <a:xfrm>
            <a:off x="835660" y="4705350"/>
            <a:ext cx="9525000" cy="1996440"/>
          </a:xfrm>
          <a:prstGeom prst="rect">
            <a:avLst/>
          </a:prstGeom>
        </p:spPr>
      </p:pic>
      <p:sp>
        <p:nvSpPr>
          <p:cNvPr id="6" name="文本框 5"/>
          <p:cNvSpPr txBox="1"/>
          <p:nvPr/>
        </p:nvSpPr>
        <p:spPr>
          <a:xfrm>
            <a:off x="835660" y="4070985"/>
            <a:ext cx="2759710" cy="398780"/>
          </a:xfrm>
          <a:prstGeom prst="rect">
            <a:avLst/>
          </a:prstGeom>
          <a:noFill/>
        </p:spPr>
        <p:txBody>
          <a:bodyPr wrap="square" rtlCol="0" anchor="t">
            <a:spAutoFit/>
          </a:bodyPr>
          <a:p>
            <a:pPr algn="l"/>
            <a:r>
              <a:rPr lang="zh-CN" altLang="en-US" sz="2000" b="1" kern="900" dirty="0">
                <a:solidFill>
                  <a:schemeClr val="tx1">
                    <a:lumMod val="85000"/>
                    <a:lumOff val="15000"/>
                  </a:schemeClr>
                </a:solidFill>
                <a:cs typeface="+mn-ea"/>
                <a:sym typeface="+mn-lt"/>
              </a:rPr>
              <a:t>图书修改模块代码实现</a:t>
            </a:r>
            <a:endParaRPr lang="zh-CN" altLang="en-US" sz="2000" b="1" kern="900"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1639" y="863816"/>
            <a:ext cx="9030032" cy="599418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92538" cy="312131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1203"/>
            <a:ext cx="2344024" cy="190679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9988" y="3794372"/>
            <a:ext cx="1172012" cy="231366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1505" y="0"/>
            <a:ext cx="710495" cy="1858217"/>
          </a:xfrm>
          <a:prstGeom prst="rect">
            <a:avLst/>
          </a:prstGeom>
        </p:spPr>
      </p:pic>
      <p:grpSp>
        <p:nvGrpSpPr>
          <p:cNvPr id="3" name="组合 2"/>
          <p:cNvGrpSpPr/>
          <p:nvPr/>
        </p:nvGrpSpPr>
        <p:grpSpPr>
          <a:xfrm>
            <a:off x="134810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24" name="矩形 23"/>
          <p:cNvSpPr/>
          <p:nvPr/>
        </p:nvSpPr>
        <p:spPr>
          <a:xfrm>
            <a:off x="3238500" y="3247390"/>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7" name="文本框 13"/>
          <p:cNvSpPr txBox="1"/>
          <p:nvPr userDrawn="1"/>
        </p:nvSpPr>
        <p:spPr>
          <a:xfrm>
            <a:off x="2042160" y="2768600"/>
            <a:ext cx="8107045" cy="922020"/>
          </a:xfrm>
          <a:prstGeom prst="rect">
            <a:avLst/>
          </a:prstGeom>
          <a:noFill/>
          <a:ln w="9525">
            <a:noFill/>
          </a:ln>
        </p:spPr>
        <p:txBody>
          <a:bodyPr wrap="square" anchor="t">
            <a:spAutoFit/>
          </a:bodyPr>
          <a:lstStyle/>
          <a:p>
            <a:pPr algn="dist"/>
            <a:r>
              <a:rPr lang="zh-CN" altLang="en-US" sz="5400">
                <a:solidFill>
                  <a:schemeClr val="tx1">
                    <a:lumMod val="65000"/>
                    <a:lumOff val="35000"/>
                  </a:schemeClr>
                </a:solidFill>
                <a:cs typeface="+mn-ea"/>
                <a:sym typeface="+mn-lt"/>
              </a:rPr>
              <a:t>答辩完毕，感谢聆听</a:t>
            </a:r>
            <a:endParaRPr lang="zh-CN" altLang="en-US" sz="5400">
              <a:solidFill>
                <a:schemeClr val="tx1">
                  <a:lumMod val="65000"/>
                  <a:lumOff val="35000"/>
                </a:schemeClr>
              </a:solidFill>
              <a:cs typeface="+mn-ea"/>
              <a:sym typeface="+mn-lt"/>
            </a:endParaRPr>
          </a:p>
        </p:txBody>
      </p:sp>
      <p:sp>
        <p:nvSpPr>
          <p:cNvPr id="25" name="mortarboard_182327"/>
          <p:cNvSpPr>
            <a:spLocks noChangeAspect="1"/>
          </p:cNvSpPr>
          <p:nvPr/>
        </p:nvSpPr>
        <p:spPr bwMode="auto">
          <a:xfrm>
            <a:off x="5617581" y="1777256"/>
            <a:ext cx="956840" cy="891670"/>
          </a:xfrm>
          <a:custGeom>
            <a:avLst/>
            <a:gdLst>
              <a:gd name="connsiteX0" fmla="*/ 455711 w 607639"/>
              <a:gd name="connsiteY0" fmla="*/ 515659 h 566254"/>
              <a:gd name="connsiteX1" fmla="*/ 465873 w 607639"/>
              <a:gd name="connsiteY1" fmla="*/ 525796 h 566254"/>
              <a:gd name="connsiteX2" fmla="*/ 465873 w 607639"/>
              <a:gd name="connsiteY2" fmla="*/ 556117 h 566254"/>
              <a:gd name="connsiteX3" fmla="*/ 455711 w 607639"/>
              <a:gd name="connsiteY3" fmla="*/ 566254 h 566254"/>
              <a:gd name="connsiteX4" fmla="*/ 445550 w 607639"/>
              <a:gd name="connsiteY4" fmla="*/ 556117 h 566254"/>
              <a:gd name="connsiteX5" fmla="*/ 445550 w 607639"/>
              <a:gd name="connsiteY5" fmla="*/ 525796 h 566254"/>
              <a:gd name="connsiteX6" fmla="*/ 455711 w 607639"/>
              <a:gd name="connsiteY6" fmla="*/ 515659 h 566254"/>
              <a:gd name="connsiteX7" fmla="*/ 483639 w 607639"/>
              <a:gd name="connsiteY7" fmla="*/ 505931 h 566254"/>
              <a:gd name="connsiteX8" fmla="*/ 495939 w 607639"/>
              <a:gd name="connsiteY8" fmla="*/ 513305 h 566254"/>
              <a:gd name="connsiteX9" fmla="*/ 506010 w 607639"/>
              <a:gd name="connsiteY9" fmla="*/ 553728 h 566254"/>
              <a:gd name="connsiteX10" fmla="*/ 498702 w 607639"/>
              <a:gd name="connsiteY10" fmla="*/ 565988 h 566254"/>
              <a:gd name="connsiteX11" fmla="*/ 496206 w 607639"/>
              <a:gd name="connsiteY11" fmla="*/ 566254 h 566254"/>
              <a:gd name="connsiteX12" fmla="*/ 486402 w 607639"/>
              <a:gd name="connsiteY12" fmla="*/ 558614 h 566254"/>
              <a:gd name="connsiteX13" fmla="*/ 476242 w 607639"/>
              <a:gd name="connsiteY13" fmla="*/ 518191 h 566254"/>
              <a:gd name="connsiteX14" fmla="*/ 483639 w 607639"/>
              <a:gd name="connsiteY14" fmla="*/ 505931 h 566254"/>
              <a:gd name="connsiteX15" fmla="*/ 427732 w 607639"/>
              <a:gd name="connsiteY15" fmla="*/ 505931 h 566254"/>
              <a:gd name="connsiteX16" fmla="*/ 435113 w 607639"/>
              <a:gd name="connsiteY16" fmla="*/ 518191 h 566254"/>
              <a:gd name="connsiteX17" fmla="*/ 424975 w 607639"/>
              <a:gd name="connsiteY17" fmla="*/ 558614 h 566254"/>
              <a:gd name="connsiteX18" fmla="*/ 415192 w 607639"/>
              <a:gd name="connsiteY18" fmla="*/ 566254 h 566254"/>
              <a:gd name="connsiteX19" fmla="*/ 412702 w 607639"/>
              <a:gd name="connsiteY19" fmla="*/ 565988 h 566254"/>
              <a:gd name="connsiteX20" fmla="*/ 405410 w 607639"/>
              <a:gd name="connsiteY20" fmla="*/ 553728 h 566254"/>
              <a:gd name="connsiteX21" fmla="*/ 415459 w 607639"/>
              <a:gd name="connsiteY21" fmla="*/ 513305 h 566254"/>
              <a:gd name="connsiteX22" fmla="*/ 427732 w 607639"/>
              <a:gd name="connsiteY22" fmla="*/ 505931 h 566254"/>
              <a:gd name="connsiteX23" fmla="*/ 455707 w 607639"/>
              <a:gd name="connsiteY23" fmla="*/ 465128 h 566254"/>
              <a:gd name="connsiteX24" fmla="*/ 445560 w 607639"/>
              <a:gd name="connsiteY24" fmla="*/ 475260 h 566254"/>
              <a:gd name="connsiteX25" fmla="*/ 455707 w 607639"/>
              <a:gd name="connsiteY25" fmla="*/ 485392 h 566254"/>
              <a:gd name="connsiteX26" fmla="*/ 465853 w 607639"/>
              <a:gd name="connsiteY26" fmla="*/ 475260 h 566254"/>
              <a:gd name="connsiteX27" fmla="*/ 455707 w 607639"/>
              <a:gd name="connsiteY27" fmla="*/ 465128 h 566254"/>
              <a:gd name="connsiteX28" fmla="*/ 111408 w 607639"/>
              <a:gd name="connsiteY28" fmla="*/ 252803 h 566254"/>
              <a:gd name="connsiteX29" fmla="*/ 121467 w 607639"/>
              <a:gd name="connsiteY29" fmla="*/ 262935 h 566254"/>
              <a:gd name="connsiteX30" fmla="*/ 121467 w 607639"/>
              <a:gd name="connsiteY30" fmla="*/ 331636 h 566254"/>
              <a:gd name="connsiteX31" fmla="*/ 293705 w 607639"/>
              <a:gd name="connsiteY31" fmla="*/ 424334 h 566254"/>
              <a:gd name="connsiteX32" fmla="*/ 293705 w 607639"/>
              <a:gd name="connsiteY32" fmla="*/ 333680 h 566254"/>
              <a:gd name="connsiteX33" fmla="*/ 303764 w 607639"/>
              <a:gd name="connsiteY33" fmla="*/ 323548 h 566254"/>
              <a:gd name="connsiteX34" fmla="*/ 313911 w 607639"/>
              <a:gd name="connsiteY34" fmla="*/ 333680 h 566254"/>
              <a:gd name="connsiteX35" fmla="*/ 313911 w 607639"/>
              <a:gd name="connsiteY35" fmla="*/ 424422 h 566254"/>
              <a:gd name="connsiteX36" fmla="*/ 410668 w 607639"/>
              <a:gd name="connsiteY36" fmla="*/ 402381 h 566254"/>
              <a:gd name="connsiteX37" fmla="*/ 424287 w 607639"/>
              <a:gd name="connsiteY37" fmla="*/ 407003 h 566254"/>
              <a:gd name="connsiteX38" fmla="*/ 419658 w 607639"/>
              <a:gd name="connsiteY38" fmla="*/ 420512 h 566254"/>
              <a:gd name="connsiteX39" fmla="*/ 303764 w 607639"/>
              <a:gd name="connsiteY39" fmla="*/ 444953 h 566254"/>
              <a:gd name="connsiteX40" fmla="*/ 101973 w 607639"/>
              <a:gd name="connsiteY40" fmla="*/ 337502 h 566254"/>
              <a:gd name="connsiteX41" fmla="*/ 101261 w 607639"/>
              <a:gd name="connsiteY41" fmla="*/ 333680 h 566254"/>
              <a:gd name="connsiteX42" fmla="*/ 101261 w 607639"/>
              <a:gd name="connsiteY42" fmla="*/ 262935 h 566254"/>
              <a:gd name="connsiteX43" fmla="*/ 111408 w 607639"/>
              <a:gd name="connsiteY43" fmla="*/ 252803 h 566254"/>
              <a:gd name="connsiteX44" fmla="*/ 10147 w 607639"/>
              <a:gd name="connsiteY44" fmla="*/ 151682 h 566254"/>
              <a:gd name="connsiteX45" fmla="*/ 20294 w 607639"/>
              <a:gd name="connsiteY45" fmla="*/ 161814 h 566254"/>
              <a:gd name="connsiteX46" fmla="*/ 20294 w 607639"/>
              <a:gd name="connsiteY46" fmla="*/ 165191 h 566254"/>
              <a:gd name="connsiteX47" fmla="*/ 303787 w 607639"/>
              <a:gd name="connsiteY47" fmla="*/ 282333 h 566254"/>
              <a:gd name="connsiteX48" fmla="*/ 411310 w 607639"/>
              <a:gd name="connsiteY48" fmla="*/ 237894 h 566254"/>
              <a:gd name="connsiteX49" fmla="*/ 424573 w 607639"/>
              <a:gd name="connsiteY49" fmla="*/ 243405 h 566254"/>
              <a:gd name="connsiteX50" fmla="*/ 419054 w 607639"/>
              <a:gd name="connsiteY50" fmla="*/ 256559 h 566254"/>
              <a:gd name="connsiteX51" fmla="*/ 307704 w 607639"/>
              <a:gd name="connsiteY51" fmla="*/ 302598 h 566254"/>
              <a:gd name="connsiteX52" fmla="*/ 303787 w 607639"/>
              <a:gd name="connsiteY52" fmla="*/ 303398 h 566254"/>
              <a:gd name="connsiteX53" fmla="*/ 299960 w 607639"/>
              <a:gd name="connsiteY53" fmla="*/ 302598 h 566254"/>
              <a:gd name="connsiteX54" fmla="*/ 6231 w 607639"/>
              <a:gd name="connsiteY54" fmla="*/ 181278 h 566254"/>
              <a:gd name="connsiteX55" fmla="*/ 0 w 607639"/>
              <a:gd name="connsiteY55" fmla="*/ 171946 h 566254"/>
              <a:gd name="connsiteX56" fmla="*/ 0 w 607639"/>
              <a:gd name="connsiteY56" fmla="*/ 161814 h 566254"/>
              <a:gd name="connsiteX57" fmla="*/ 10147 w 607639"/>
              <a:gd name="connsiteY57" fmla="*/ 151682 h 566254"/>
              <a:gd name="connsiteX58" fmla="*/ 303775 w 607639"/>
              <a:gd name="connsiteY58" fmla="*/ 121342 h 566254"/>
              <a:gd name="connsiteX59" fmla="*/ 283571 w 607639"/>
              <a:gd name="connsiteY59" fmla="*/ 131474 h 566254"/>
              <a:gd name="connsiteX60" fmla="*/ 303775 w 607639"/>
              <a:gd name="connsiteY60" fmla="*/ 141517 h 566254"/>
              <a:gd name="connsiteX61" fmla="*/ 324068 w 607639"/>
              <a:gd name="connsiteY61" fmla="*/ 131474 h 566254"/>
              <a:gd name="connsiteX62" fmla="*/ 303775 w 607639"/>
              <a:gd name="connsiteY62" fmla="*/ 121342 h 566254"/>
              <a:gd name="connsiteX63" fmla="*/ 299948 w 607639"/>
              <a:gd name="connsiteY63" fmla="*/ 732 h 566254"/>
              <a:gd name="connsiteX64" fmla="*/ 307691 w 607639"/>
              <a:gd name="connsiteY64" fmla="*/ 732 h 566254"/>
              <a:gd name="connsiteX65" fmla="*/ 601320 w 607639"/>
              <a:gd name="connsiteY65" fmla="*/ 122142 h 566254"/>
              <a:gd name="connsiteX66" fmla="*/ 607639 w 607639"/>
              <a:gd name="connsiteY66" fmla="*/ 131474 h 566254"/>
              <a:gd name="connsiteX67" fmla="*/ 601320 w 607639"/>
              <a:gd name="connsiteY67" fmla="*/ 140806 h 566254"/>
              <a:gd name="connsiteX68" fmla="*/ 465853 w 607639"/>
              <a:gd name="connsiteY68" fmla="*/ 196801 h 566254"/>
              <a:gd name="connsiteX69" fmla="*/ 465853 w 607639"/>
              <a:gd name="connsiteY69" fmla="*/ 215021 h 566254"/>
              <a:gd name="connsiteX70" fmla="*/ 587346 w 607639"/>
              <a:gd name="connsiteY70" fmla="*/ 165159 h 566254"/>
              <a:gd name="connsiteX71" fmla="*/ 587346 w 607639"/>
              <a:gd name="connsiteY71" fmla="*/ 161782 h 566254"/>
              <a:gd name="connsiteX72" fmla="*/ 597493 w 607639"/>
              <a:gd name="connsiteY72" fmla="*/ 151650 h 566254"/>
              <a:gd name="connsiteX73" fmla="*/ 607639 w 607639"/>
              <a:gd name="connsiteY73" fmla="*/ 161782 h 566254"/>
              <a:gd name="connsiteX74" fmla="*/ 607639 w 607639"/>
              <a:gd name="connsiteY74" fmla="*/ 171914 h 566254"/>
              <a:gd name="connsiteX75" fmla="*/ 601320 w 607639"/>
              <a:gd name="connsiteY75" fmla="*/ 181247 h 566254"/>
              <a:gd name="connsiteX76" fmla="*/ 465853 w 607639"/>
              <a:gd name="connsiteY76" fmla="*/ 236974 h 566254"/>
              <a:gd name="connsiteX77" fmla="*/ 465853 w 607639"/>
              <a:gd name="connsiteY77" fmla="*/ 362383 h 566254"/>
              <a:gd name="connsiteX78" fmla="*/ 486058 w 607639"/>
              <a:gd name="connsiteY78" fmla="*/ 331808 h 566254"/>
              <a:gd name="connsiteX79" fmla="*/ 486058 w 607639"/>
              <a:gd name="connsiteY79" fmla="*/ 262927 h 566254"/>
              <a:gd name="connsiteX80" fmla="*/ 496205 w 607639"/>
              <a:gd name="connsiteY80" fmla="*/ 252795 h 566254"/>
              <a:gd name="connsiteX81" fmla="*/ 506351 w 607639"/>
              <a:gd name="connsiteY81" fmla="*/ 262927 h 566254"/>
              <a:gd name="connsiteX82" fmla="*/ 506351 w 607639"/>
              <a:gd name="connsiteY82" fmla="*/ 333675 h 566254"/>
              <a:gd name="connsiteX83" fmla="*/ 505817 w 607639"/>
              <a:gd name="connsiteY83" fmla="*/ 336963 h 566254"/>
              <a:gd name="connsiteX84" fmla="*/ 465853 w 607639"/>
              <a:gd name="connsiteY84" fmla="*/ 389402 h 566254"/>
              <a:gd name="connsiteX85" fmla="*/ 465853 w 607639"/>
              <a:gd name="connsiteY85" fmla="*/ 446818 h 566254"/>
              <a:gd name="connsiteX86" fmla="*/ 486058 w 607639"/>
              <a:gd name="connsiteY86" fmla="*/ 475260 h 566254"/>
              <a:gd name="connsiteX87" fmla="*/ 455707 w 607639"/>
              <a:gd name="connsiteY87" fmla="*/ 505568 h 566254"/>
              <a:gd name="connsiteX88" fmla="*/ 425356 w 607639"/>
              <a:gd name="connsiteY88" fmla="*/ 475260 h 566254"/>
              <a:gd name="connsiteX89" fmla="*/ 445560 w 607639"/>
              <a:gd name="connsiteY89" fmla="*/ 446818 h 566254"/>
              <a:gd name="connsiteX90" fmla="*/ 445560 w 607639"/>
              <a:gd name="connsiteY90" fmla="*/ 230041 h 566254"/>
              <a:gd name="connsiteX91" fmla="*/ 445560 w 607639"/>
              <a:gd name="connsiteY91" fmla="*/ 197689 h 566254"/>
              <a:gd name="connsiteX92" fmla="*/ 330031 w 607639"/>
              <a:gd name="connsiteY92" fmla="*/ 154583 h 566254"/>
              <a:gd name="connsiteX93" fmla="*/ 303775 w 607639"/>
              <a:gd name="connsiteY93" fmla="*/ 161782 h 566254"/>
              <a:gd name="connsiteX94" fmla="*/ 263277 w 607639"/>
              <a:gd name="connsiteY94" fmla="*/ 131474 h 566254"/>
              <a:gd name="connsiteX95" fmla="*/ 303775 w 607639"/>
              <a:gd name="connsiteY95" fmla="*/ 101077 h 566254"/>
              <a:gd name="connsiteX96" fmla="*/ 344272 w 607639"/>
              <a:gd name="connsiteY96" fmla="*/ 131474 h 566254"/>
              <a:gd name="connsiteX97" fmla="*/ 343382 w 607639"/>
              <a:gd name="connsiteY97" fmla="*/ 137962 h 566254"/>
              <a:gd name="connsiteX98" fmla="*/ 454728 w 607639"/>
              <a:gd name="connsiteY98" fmla="*/ 179469 h 566254"/>
              <a:gd name="connsiteX99" fmla="*/ 570969 w 607639"/>
              <a:gd name="connsiteY99" fmla="*/ 131474 h 566254"/>
              <a:gd name="connsiteX100" fmla="*/ 303775 w 607639"/>
              <a:gd name="connsiteY100" fmla="*/ 20997 h 566254"/>
              <a:gd name="connsiteX101" fmla="*/ 36581 w 607639"/>
              <a:gd name="connsiteY101" fmla="*/ 131474 h 566254"/>
              <a:gd name="connsiteX102" fmla="*/ 303775 w 607639"/>
              <a:gd name="connsiteY102" fmla="*/ 241862 h 566254"/>
              <a:gd name="connsiteX103" fmla="*/ 406131 w 607639"/>
              <a:gd name="connsiteY103" fmla="*/ 199556 h 566254"/>
              <a:gd name="connsiteX104" fmla="*/ 419393 w 607639"/>
              <a:gd name="connsiteY104" fmla="*/ 205066 h 566254"/>
              <a:gd name="connsiteX105" fmla="*/ 413874 w 607639"/>
              <a:gd name="connsiteY105" fmla="*/ 218220 h 566254"/>
              <a:gd name="connsiteX106" fmla="*/ 307691 w 607639"/>
              <a:gd name="connsiteY106" fmla="*/ 262127 h 566254"/>
              <a:gd name="connsiteX107" fmla="*/ 303775 w 607639"/>
              <a:gd name="connsiteY107" fmla="*/ 262927 h 566254"/>
              <a:gd name="connsiteX108" fmla="*/ 299948 w 607639"/>
              <a:gd name="connsiteY108" fmla="*/ 262127 h 566254"/>
              <a:gd name="connsiteX109" fmla="*/ 6230 w 607639"/>
              <a:gd name="connsiteY109" fmla="*/ 140806 h 566254"/>
              <a:gd name="connsiteX110" fmla="*/ 0 w 607639"/>
              <a:gd name="connsiteY110" fmla="*/ 131474 h 566254"/>
              <a:gd name="connsiteX111" fmla="*/ 6230 w 607639"/>
              <a:gd name="connsiteY111" fmla="*/ 122142 h 5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7639" h="566254">
                <a:moveTo>
                  <a:pt x="455711" y="515659"/>
                </a:moveTo>
                <a:cubicBezTo>
                  <a:pt x="461327" y="515659"/>
                  <a:pt x="465873" y="520194"/>
                  <a:pt x="465873" y="525796"/>
                </a:cubicBezTo>
                <a:lnTo>
                  <a:pt x="465873" y="556117"/>
                </a:lnTo>
                <a:cubicBezTo>
                  <a:pt x="465873" y="561719"/>
                  <a:pt x="461327" y="566254"/>
                  <a:pt x="455711" y="566254"/>
                </a:cubicBezTo>
                <a:cubicBezTo>
                  <a:pt x="450096" y="566254"/>
                  <a:pt x="445550" y="561719"/>
                  <a:pt x="445550" y="556117"/>
                </a:cubicBezTo>
                <a:lnTo>
                  <a:pt x="445550" y="525796"/>
                </a:lnTo>
                <a:cubicBezTo>
                  <a:pt x="445550" y="520194"/>
                  <a:pt x="450096" y="515659"/>
                  <a:pt x="455711" y="515659"/>
                </a:cubicBezTo>
                <a:close/>
                <a:moveTo>
                  <a:pt x="483639" y="505931"/>
                </a:moveTo>
                <a:cubicBezTo>
                  <a:pt x="489076" y="504509"/>
                  <a:pt x="494513" y="507885"/>
                  <a:pt x="495939" y="513305"/>
                </a:cubicBezTo>
                <a:lnTo>
                  <a:pt x="506010" y="553728"/>
                </a:lnTo>
                <a:cubicBezTo>
                  <a:pt x="507436" y="559147"/>
                  <a:pt x="504138" y="564566"/>
                  <a:pt x="498702" y="565988"/>
                </a:cubicBezTo>
                <a:cubicBezTo>
                  <a:pt x="497811" y="566165"/>
                  <a:pt x="497008" y="566254"/>
                  <a:pt x="496206" y="566254"/>
                </a:cubicBezTo>
                <a:cubicBezTo>
                  <a:pt x="491661" y="566254"/>
                  <a:pt x="487561" y="563234"/>
                  <a:pt x="486402" y="558614"/>
                </a:cubicBezTo>
                <a:lnTo>
                  <a:pt x="476242" y="518191"/>
                </a:lnTo>
                <a:cubicBezTo>
                  <a:pt x="474905" y="512772"/>
                  <a:pt x="478203" y="507263"/>
                  <a:pt x="483639" y="505931"/>
                </a:cubicBezTo>
                <a:close/>
                <a:moveTo>
                  <a:pt x="427732" y="505931"/>
                </a:moveTo>
                <a:cubicBezTo>
                  <a:pt x="433156" y="507263"/>
                  <a:pt x="436447" y="512772"/>
                  <a:pt x="435113" y="518191"/>
                </a:cubicBezTo>
                <a:lnTo>
                  <a:pt x="424975" y="558614"/>
                </a:lnTo>
                <a:cubicBezTo>
                  <a:pt x="423819" y="563234"/>
                  <a:pt x="419728" y="566254"/>
                  <a:pt x="415192" y="566254"/>
                </a:cubicBezTo>
                <a:cubicBezTo>
                  <a:pt x="414392" y="566254"/>
                  <a:pt x="413591" y="566165"/>
                  <a:pt x="412702" y="565988"/>
                </a:cubicBezTo>
                <a:cubicBezTo>
                  <a:pt x="407277" y="564566"/>
                  <a:pt x="403987" y="559147"/>
                  <a:pt x="405410" y="553728"/>
                </a:cubicBezTo>
                <a:lnTo>
                  <a:pt x="415459" y="513305"/>
                </a:lnTo>
                <a:cubicBezTo>
                  <a:pt x="416793" y="507885"/>
                  <a:pt x="422307" y="504509"/>
                  <a:pt x="427732" y="505931"/>
                </a:cubicBezTo>
                <a:close/>
                <a:moveTo>
                  <a:pt x="455707" y="465128"/>
                </a:moveTo>
                <a:cubicBezTo>
                  <a:pt x="450100" y="465128"/>
                  <a:pt x="445560" y="469660"/>
                  <a:pt x="445560" y="475260"/>
                </a:cubicBezTo>
                <a:cubicBezTo>
                  <a:pt x="445560" y="480859"/>
                  <a:pt x="450100" y="485392"/>
                  <a:pt x="455707" y="485392"/>
                </a:cubicBezTo>
                <a:cubicBezTo>
                  <a:pt x="461314" y="485392"/>
                  <a:pt x="465853" y="480859"/>
                  <a:pt x="465853" y="475260"/>
                </a:cubicBezTo>
                <a:cubicBezTo>
                  <a:pt x="465853" y="469660"/>
                  <a:pt x="461314" y="465128"/>
                  <a:pt x="455707" y="465128"/>
                </a:cubicBezTo>
                <a:close/>
                <a:moveTo>
                  <a:pt x="111408" y="252803"/>
                </a:moveTo>
                <a:cubicBezTo>
                  <a:pt x="116927" y="252803"/>
                  <a:pt x="121467" y="257335"/>
                  <a:pt x="121467" y="262935"/>
                </a:cubicBezTo>
                <a:lnTo>
                  <a:pt x="121467" y="331636"/>
                </a:lnTo>
                <a:cubicBezTo>
                  <a:pt x="127341" y="344256"/>
                  <a:pt x="167931" y="420334"/>
                  <a:pt x="293705" y="424334"/>
                </a:cubicBezTo>
                <a:lnTo>
                  <a:pt x="293705" y="333680"/>
                </a:lnTo>
                <a:cubicBezTo>
                  <a:pt x="293705" y="328081"/>
                  <a:pt x="298245" y="323548"/>
                  <a:pt x="303764" y="323548"/>
                </a:cubicBezTo>
                <a:cubicBezTo>
                  <a:pt x="309372" y="323548"/>
                  <a:pt x="313911" y="328081"/>
                  <a:pt x="313911" y="333680"/>
                </a:cubicBezTo>
                <a:lnTo>
                  <a:pt x="313911" y="424422"/>
                </a:lnTo>
                <a:cubicBezTo>
                  <a:pt x="359397" y="422911"/>
                  <a:pt x="391441" y="411891"/>
                  <a:pt x="410668" y="402381"/>
                </a:cubicBezTo>
                <a:cubicBezTo>
                  <a:pt x="415741" y="399893"/>
                  <a:pt x="421794" y="401937"/>
                  <a:pt x="424287" y="407003"/>
                </a:cubicBezTo>
                <a:cubicBezTo>
                  <a:pt x="426779" y="411980"/>
                  <a:pt x="424732" y="418023"/>
                  <a:pt x="419658" y="420512"/>
                </a:cubicBezTo>
                <a:cubicBezTo>
                  <a:pt x="397138" y="431621"/>
                  <a:pt x="358684" y="444953"/>
                  <a:pt x="303764" y="444953"/>
                </a:cubicBezTo>
                <a:cubicBezTo>
                  <a:pt x="146835" y="444953"/>
                  <a:pt x="103753" y="341857"/>
                  <a:pt x="101973" y="337502"/>
                </a:cubicBezTo>
                <a:cubicBezTo>
                  <a:pt x="101528" y="336257"/>
                  <a:pt x="101261" y="335013"/>
                  <a:pt x="101261" y="333680"/>
                </a:cubicBezTo>
                <a:lnTo>
                  <a:pt x="101261" y="262935"/>
                </a:lnTo>
                <a:cubicBezTo>
                  <a:pt x="101261" y="257335"/>
                  <a:pt x="105801" y="252803"/>
                  <a:pt x="111408" y="252803"/>
                </a:cubicBezTo>
                <a:close/>
                <a:moveTo>
                  <a:pt x="10147" y="151682"/>
                </a:moveTo>
                <a:cubicBezTo>
                  <a:pt x="15754" y="151682"/>
                  <a:pt x="20294" y="156215"/>
                  <a:pt x="20294" y="161814"/>
                </a:cubicBezTo>
                <a:lnTo>
                  <a:pt x="20294" y="165191"/>
                </a:lnTo>
                <a:lnTo>
                  <a:pt x="303787" y="282333"/>
                </a:lnTo>
                <a:lnTo>
                  <a:pt x="411310" y="237894"/>
                </a:lnTo>
                <a:cubicBezTo>
                  <a:pt x="416473" y="235761"/>
                  <a:pt x="422436" y="238250"/>
                  <a:pt x="424573" y="243405"/>
                </a:cubicBezTo>
                <a:cubicBezTo>
                  <a:pt x="426709" y="248560"/>
                  <a:pt x="424217" y="254426"/>
                  <a:pt x="419054" y="256559"/>
                </a:cubicBezTo>
                <a:lnTo>
                  <a:pt x="307704" y="302598"/>
                </a:lnTo>
                <a:cubicBezTo>
                  <a:pt x="306458" y="303131"/>
                  <a:pt x="305123" y="303398"/>
                  <a:pt x="303787" y="303398"/>
                </a:cubicBezTo>
                <a:cubicBezTo>
                  <a:pt x="302541" y="303398"/>
                  <a:pt x="301206" y="303131"/>
                  <a:pt x="299960" y="302598"/>
                </a:cubicBezTo>
                <a:lnTo>
                  <a:pt x="6231" y="181278"/>
                </a:lnTo>
                <a:cubicBezTo>
                  <a:pt x="2492" y="179679"/>
                  <a:pt x="0" y="176035"/>
                  <a:pt x="0" y="171946"/>
                </a:cubicBezTo>
                <a:lnTo>
                  <a:pt x="0" y="161814"/>
                </a:lnTo>
                <a:cubicBezTo>
                  <a:pt x="0" y="156215"/>
                  <a:pt x="4539" y="151682"/>
                  <a:pt x="10147" y="151682"/>
                </a:cubicBezTo>
                <a:close/>
                <a:moveTo>
                  <a:pt x="303775" y="121342"/>
                </a:moveTo>
                <a:cubicBezTo>
                  <a:pt x="291403" y="121342"/>
                  <a:pt x="283571" y="127297"/>
                  <a:pt x="283571" y="131474"/>
                </a:cubicBezTo>
                <a:cubicBezTo>
                  <a:pt x="283571" y="135563"/>
                  <a:pt x="291403" y="141517"/>
                  <a:pt x="303775" y="141517"/>
                </a:cubicBezTo>
                <a:cubicBezTo>
                  <a:pt x="316147" y="141517"/>
                  <a:pt x="324068" y="135563"/>
                  <a:pt x="324068" y="131474"/>
                </a:cubicBezTo>
                <a:cubicBezTo>
                  <a:pt x="324068" y="127297"/>
                  <a:pt x="316147" y="121342"/>
                  <a:pt x="303775" y="121342"/>
                </a:cubicBezTo>
                <a:close/>
                <a:moveTo>
                  <a:pt x="299948" y="732"/>
                </a:moveTo>
                <a:cubicBezTo>
                  <a:pt x="302440" y="-245"/>
                  <a:pt x="305199" y="-245"/>
                  <a:pt x="307691" y="732"/>
                </a:cubicBezTo>
                <a:lnTo>
                  <a:pt x="601320" y="122142"/>
                </a:lnTo>
                <a:cubicBezTo>
                  <a:pt x="605147" y="123653"/>
                  <a:pt x="607639" y="127386"/>
                  <a:pt x="607639" y="131474"/>
                </a:cubicBezTo>
                <a:cubicBezTo>
                  <a:pt x="607639" y="135563"/>
                  <a:pt x="605147" y="139207"/>
                  <a:pt x="601320" y="140806"/>
                </a:cubicBezTo>
                <a:lnTo>
                  <a:pt x="465853" y="196801"/>
                </a:lnTo>
                <a:lnTo>
                  <a:pt x="465853" y="215021"/>
                </a:lnTo>
                <a:lnTo>
                  <a:pt x="587346" y="165159"/>
                </a:lnTo>
                <a:lnTo>
                  <a:pt x="587346" y="161782"/>
                </a:lnTo>
                <a:cubicBezTo>
                  <a:pt x="587346" y="156183"/>
                  <a:pt x="591885" y="151650"/>
                  <a:pt x="597493" y="151650"/>
                </a:cubicBezTo>
                <a:cubicBezTo>
                  <a:pt x="603100" y="151650"/>
                  <a:pt x="607639" y="156183"/>
                  <a:pt x="607639" y="161782"/>
                </a:cubicBezTo>
                <a:lnTo>
                  <a:pt x="607639" y="171914"/>
                </a:lnTo>
                <a:cubicBezTo>
                  <a:pt x="607639" y="176003"/>
                  <a:pt x="605147" y="179647"/>
                  <a:pt x="601320" y="181247"/>
                </a:cubicBezTo>
                <a:lnTo>
                  <a:pt x="465853" y="236974"/>
                </a:lnTo>
                <a:lnTo>
                  <a:pt x="465853" y="362383"/>
                </a:lnTo>
                <a:cubicBezTo>
                  <a:pt x="478225" y="349318"/>
                  <a:pt x="484367" y="336075"/>
                  <a:pt x="486058" y="331808"/>
                </a:cubicBezTo>
                <a:lnTo>
                  <a:pt x="486058" y="262927"/>
                </a:lnTo>
                <a:cubicBezTo>
                  <a:pt x="486058" y="257327"/>
                  <a:pt x="490597" y="252795"/>
                  <a:pt x="496205" y="252795"/>
                </a:cubicBezTo>
                <a:cubicBezTo>
                  <a:pt x="501812" y="252795"/>
                  <a:pt x="506351" y="257327"/>
                  <a:pt x="506351" y="262927"/>
                </a:cubicBezTo>
                <a:lnTo>
                  <a:pt x="506351" y="333675"/>
                </a:lnTo>
                <a:cubicBezTo>
                  <a:pt x="506351" y="334830"/>
                  <a:pt x="506173" y="335897"/>
                  <a:pt x="505817" y="336963"/>
                </a:cubicBezTo>
                <a:cubicBezTo>
                  <a:pt x="505372" y="338297"/>
                  <a:pt x="494869" y="367449"/>
                  <a:pt x="465853" y="389402"/>
                </a:cubicBezTo>
                <a:lnTo>
                  <a:pt x="465853" y="446818"/>
                </a:lnTo>
                <a:cubicBezTo>
                  <a:pt x="477602" y="450996"/>
                  <a:pt x="486058" y="462106"/>
                  <a:pt x="486058" y="475260"/>
                </a:cubicBezTo>
                <a:cubicBezTo>
                  <a:pt x="486058" y="491969"/>
                  <a:pt x="472440" y="505568"/>
                  <a:pt x="455707" y="505568"/>
                </a:cubicBezTo>
                <a:cubicBezTo>
                  <a:pt x="438974" y="505568"/>
                  <a:pt x="425356" y="491969"/>
                  <a:pt x="425356" y="475260"/>
                </a:cubicBezTo>
                <a:cubicBezTo>
                  <a:pt x="425356" y="462106"/>
                  <a:pt x="433812" y="450996"/>
                  <a:pt x="445560" y="446818"/>
                </a:cubicBezTo>
                <a:lnTo>
                  <a:pt x="445560" y="230041"/>
                </a:lnTo>
                <a:lnTo>
                  <a:pt x="445560" y="197689"/>
                </a:lnTo>
                <a:lnTo>
                  <a:pt x="330031" y="154583"/>
                </a:lnTo>
                <a:cubicBezTo>
                  <a:pt x="323000" y="159027"/>
                  <a:pt x="313921" y="161782"/>
                  <a:pt x="303775" y="161782"/>
                </a:cubicBezTo>
                <a:cubicBezTo>
                  <a:pt x="281079" y="161782"/>
                  <a:pt x="263277" y="148450"/>
                  <a:pt x="263277" y="131474"/>
                </a:cubicBezTo>
                <a:cubicBezTo>
                  <a:pt x="263277" y="114409"/>
                  <a:pt x="281079" y="101077"/>
                  <a:pt x="303775" y="101077"/>
                </a:cubicBezTo>
                <a:cubicBezTo>
                  <a:pt x="326560" y="101077"/>
                  <a:pt x="344272" y="114409"/>
                  <a:pt x="344272" y="131474"/>
                </a:cubicBezTo>
                <a:cubicBezTo>
                  <a:pt x="344272" y="133696"/>
                  <a:pt x="343916" y="135829"/>
                  <a:pt x="343382" y="137962"/>
                </a:cubicBezTo>
                <a:lnTo>
                  <a:pt x="454728" y="179469"/>
                </a:lnTo>
                <a:lnTo>
                  <a:pt x="570969" y="131474"/>
                </a:lnTo>
                <a:lnTo>
                  <a:pt x="303775" y="20997"/>
                </a:lnTo>
                <a:lnTo>
                  <a:pt x="36581" y="131474"/>
                </a:lnTo>
                <a:lnTo>
                  <a:pt x="303775" y="241862"/>
                </a:lnTo>
                <a:lnTo>
                  <a:pt x="406131" y="199556"/>
                </a:lnTo>
                <a:cubicBezTo>
                  <a:pt x="411293" y="197423"/>
                  <a:pt x="417257" y="199911"/>
                  <a:pt x="419393" y="205066"/>
                </a:cubicBezTo>
                <a:cubicBezTo>
                  <a:pt x="421529" y="210221"/>
                  <a:pt x="419037" y="216176"/>
                  <a:pt x="413874" y="218220"/>
                </a:cubicBezTo>
                <a:lnTo>
                  <a:pt x="307691" y="262127"/>
                </a:lnTo>
                <a:cubicBezTo>
                  <a:pt x="306445" y="262660"/>
                  <a:pt x="305110" y="262927"/>
                  <a:pt x="303775" y="262927"/>
                </a:cubicBezTo>
                <a:cubicBezTo>
                  <a:pt x="302529" y="262927"/>
                  <a:pt x="301194" y="262660"/>
                  <a:pt x="299948" y="262127"/>
                </a:cubicBezTo>
                <a:lnTo>
                  <a:pt x="6230" y="140806"/>
                </a:lnTo>
                <a:cubicBezTo>
                  <a:pt x="2492" y="139207"/>
                  <a:pt x="0" y="135563"/>
                  <a:pt x="0" y="131474"/>
                </a:cubicBezTo>
                <a:cubicBezTo>
                  <a:pt x="0" y="127386"/>
                  <a:pt x="2492" y="123653"/>
                  <a:pt x="6230" y="122142"/>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1000"/>
                                        <p:tgtEl>
                                          <p:spTgt spid="2057"/>
                                        </p:tgtEl>
                                      </p:cBhvr>
                                    </p:animEffect>
                                    <p:anim calcmode="lin" valueType="num">
                                      <p:cBhvr>
                                        <p:cTn id="8" dur="1000" fill="hold"/>
                                        <p:tgtEl>
                                          <p:spTgt spid="2057"/>
                                        </p:tgtEl>
                                        <p:attrNameLst>
                                          <p:attrName>ppt_x</p:attrName>
                                        </p:attrNameLst>
                                      </p:cBhvr>
                                      <p:tavLst>
                                        <p:tav tm="0">
                                          <p:val>
                                            <p:strVal val="#ppt_x"/>
                                          </p:val>
                                        </p:tav>
                                        <p:tav tm="100000">
                                          <p:val>
                                            <p:strVal val="#ppt_x"/>
                                          </p:val>
                                        </p:tav>
                                      </p:tavLst>
                                    </p:anim>
                                    <p:anim calcmode="lin" valueType="num">
                                      <p:cBhvr>
                                        <p:cTn id="9" dur="1000" fill="hold"/>
                                        <p:tgtEl>
                                          <p:spTgt spid="20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ox(in)">
                                      <p:cBhvr>
                                        <p:cTn id="13"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选题背景</a:t>
            </a:r>
            <a:endParaRPr kumimoji="1" lang="zh-CN" altLang="en-US" sz="2000" dirty="0">
              <a:solidFill>
                <a:schemeClr val="tx1">
                  <a:lumMod val="75000"/>
                  <a:lumOff val="25000"/>
                </a:schemeClr>
              </a:solidFill>
              <a:cs typeface="+mn-ea"/>
              <a:sym typeface="+mn-lt"/>
            </a:endParaRPr>
          </a:p>
        </p:txBody>
      </p:sp>
      <p:sp>
        <p:nvSpPr>
          <p:cNvPr id="2" name="文本框 1"/>
          <p:cNvSpPr txBox="1"/>
          <p:nvPr/>
        </p:nvSpPr>
        <p:spPr>
          <a:xfrm>
            <a:off x="662305" y="1064895"/>
            <a:ext cx="6929755" cy="4707890"/>
          </a:xfrm>
          <a:prstGeom prst="rect">
            <a:avLst/>
          </a:prstGeom>
          <a:noFill/>
        </p:spPr>
        <p:txBody>
          <a:bodyPr wrap="square" rtlCol="0" anchor="t">
            <a:spAutoFit/>
          </a:bodyPr>
          <a:p>
            <a:pPr algn="l" fontAlgn="auto">
              <a:lnSpc>
                <a:spcPts val="3000"/>
              </a:lnSpc>
            </a:pPr>
            <a:r>
              <a:rPr lang="en-US" altLang="zh-CN" b="1" kern="900" dirty="0">
                <a:solidFill>
                  <a:schemeClr val="tx1">
                    <a:lumMod val="85000"/>
                    <a:lumOff val="15000"/>
                  </a:schemeClr>
                </a:solidFill>
                <a:cs typeface="+mn-ea"/>
                <a:sym typeface="+mn-lt"/>
              </a:rPr>
              <a:t>      </a:t>
            </a:r>
            <a:r>
              <a:rPr lang="zh-CN" altLang="en-US" b="1" kern="900" dirty="0">
                <a:solidFill>
                  <a:schemeClr val="tx1">
                    <a:lumMod val="85000"/>
                    <a:lumOff val="15000"/>
                  </a:schemeClr>
                </a:solidFill>
                <a:cs typeface="+mn-ea"/>
                <a:sym typeface="+mn-lt"/>
              </a:rPr>
              <a:t>图书管理是高校必须切实面对的工作，但一直以来人们使用传统的人工方式管理图书资料。这种方式存在着许多缺点，如效率低、保密性差且较为繁琐。另外，随着图书资料数量的增加，其工作量也将大大增加，这必将增加图书资料管理者的工作量和劳动强度，这将给图书资料信息的查找、更新和维护都带来了很多困难。</a:t>
            </a:r>
            <a:endParaRPr lang="zh-CN" altLang="en-US" b="1" kern="900" dirty="0">
              <a:solidFill>
                <a:schemeClr val="tx1">
                  <a:lumMod val="85000"/>
                  <a:lumOff val="15000"/>
                </a:schemeClr>
              </a:solidFill>
              <a:cs typeface="+mn-ea"/>
              <a:sym typeface="+mn-lt"/>
            </a:endParaRPr>
          </a:p>
          <a:p>
            <a:pPr algn="l" fontAlgn="auto">
              <a:lnSpc>
                <a:spcPts val="3000"/>
              </a:lnSpc>
            </a:pPr>
            <a:endParaRPr lang="zh-CN" altLang="en-US" b="1" kern="900" dirty="0">
              <a:solidFill>
                <a:schemeClr val="tx1">
                  <a:lumMod val="85000"/>
                  <a:lumOff val="15000"/>
                </a:schemeClr>
              </a:solidFill>
              <a:cs typeface="+mn-ea"/>
              <a:sym typeface="+mn-lt"/>
            </a:endParaRPr>
          </a:p>
          <a:p>
            <a:pPr algn="l" fontAlgn="auto">
              <a:lnSpc>
                <a:spcPts val="3000"/>
              </a:lnSpc>
            </a:pPr>
            <a:endParaRPr lang="zh-CN" altLang="en-US" b="1" kern="900" dirty="0">
              <a:solidFill>
                <a:schemeClr val="tx1">
                  <a:lumMod val="85000"/>
                  <a:lumOff val="15000"/>
                </a:schemeClr>
              </a:solidFill>
              <a:cs typeface="+mn-ea"/>
              <a:sym typeface="+mn-lt"/>
            </a:endParaRPr>
          </a:p>
          <a:p>
            <a:pPr algn="l" fontAlgn="auto">
              <a:lnSpc>
                <a:spcPts val="3000"/>
              </a:lnSpc>
            </a:pPr>
            <a:r>
              <a:rPr lang="zh-CN" altLang="en-US" b="1" kern="900" dirty="0">
                <a:solidFill>
                  <a:schemeClr val="tx1">
                    <a:lumMod val="85000"/>
                    <a:lumOff val="15000"/>
                  </a:schemeClr>
                </a:solidFill>
                <a:cs typeface="+mn-ea"/>
                <a:sym typeface="+mn-lt"/>
              </a:rPr>
              <a:t>      图书管理作为计算机应用的一个分支，有着手工管理无法比拟的优点，如检索迅速、查找方便、可靠性高、存储量大、保密性好、寿命长、成本低等。这些优点能够极大地提高图书管理的效率。因此，开发一套能够为用户提供充足的信息和快捷的查询手段的图书管理系统，将是非常必要的，也是十分及时的。</a:t>
            </a:r>
            <a:endParaRPr lang="zh-CN" altLang="en-US" b="1" kern="900" dirty="0">
              <a:solidFill>
                <a:schemeClr val="tx1">
                  <a:lumMod val="85000"/>
                  <a:lumOff val="15000"/>
                </a:schemeClr>
              </a:solidFill>
              <a:cs typeface="+mn-ea"/>
              <a:sym typeface="+mn-lt"/>
            </a:endParaRPr>
          </a:p>
        </p:txBody>
      </p:sp>
      <p:pic>
        <p:nvPicPr>
          <p:cNvPr id="3" name="图片 2"/>
          <p:cNvPicPr>
            <a:picLocks noChangeAspect="1"/>
          </p:cNvPicPr>
          <p:nvPr/>
        </p:nvPicPr>
        <p:blipFill>
          <a:blip r:embed="rId1"/>
          <a:stretch>
            <a:fillRect/>
          </a:stretch>
        </p:blipFill>
        <p:spPr>
          <a:xfrm>
            <a:off x="7799705" y="1339850"/>
            <a:ext cx="4121150" cy="34366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advClick="0" advTm="0">
        <p159:morph option="byObject"/>
      </p:transition>
    </mc:Choice>
    <mc:Fallback>
      <p:transition advClick="0" advTm="0">
        <p:fade/>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开发介绍</a:t>
            </a:r>
            <a:endParaRPr kumimoji="1" lang="zh-CN" altLang="en-US" sz="2000" dirty="0">
              <a:solidFill>
                <a:schemeClr val="tx1">
                  <a:lumMod val="75000"/>
                  <a:lumOff val="25000"/>
                </a:schemeClr>
              </a:solidFill>
              <a:cs typeface="+mn-ea"/>
              <a:sym typeface="+mn-lt"/>
            </a:endParaRPr>
          </a:p>
        </p:txBody>
      </p:sp>
      <p:sp>
        <p:nvSpPr>
          <p:cNvPr id="2" name="文本框 1"/>
          <p:cNvSpPr txBox="1"/>
          <p:nvPr/>
        </p:nvSpPr>
        <p:spPr>
          <a:xfrm>
            <a:off x="594360" y="840105"/>
            <a:ext cx="6990715" cy="5477510"/>
          </a:xfrm>
          <a:prstGeom prst="rect">
            <a:avLst/>
          </a:prstGeom>
          <a:noFill/>
        </p:spPr>
        <p:txBody>
          <a:bodyPr wrap="square" rtlCol="0" anchor="t">
            <a:spAutoFit/>
          </a:bodyPr>
          <a:p>
            <a:pPr fontAlgn="auto">
              <a:lnSpc>
                <a:spcPts val="3000"/>
              </a:lnSpc>
            </a:pPr>
            <a:r>
              <a:rPr lang="en-US" altLang="zh-CN" b="1" kern="900" dirty="0">
                <a:solidFill>
                  <a:schemeClr val="tx1">
                    <a:lumMod val="85000"/>
                    <a:lumOff val="15000"/>
                  </a:schemeClr>
                </a:solidFill>
                <a:cs typeface="+mn-ea"/>
                <a:sym typeface="+mn-lt"/>
              </a:rPr>
              <a:t> </a:t>
            </a:r>
            <a:r>
              <a:rPr lang="en-US" altLang="zh-CN" sz="2400" b="1" kern="900" dirty="0">
                <a:solidFill>
                  <a:schemeClr val="tx1">
                    <a:lumMod val="85000"/>
                    <a:lumOff val="15000"/>
                  </a:schemeClr>
                </a:solidFill>
                <a:cs typeface="+mn-ea"/>
                <a:sym typeface="+mn-lt"/>
              </a:rPr>
              <a:t>1</a:t>
            </a:r>
            <a:r>
              <a:rPr lang="zh-CN" altLang="en-US" sz="2400" b="1" kern="900" dirty="0">
                <a:solidFill>
                  <a:schemeClr val="tx1">
                    <a:lumMod val="85000"/>
                    <a:lumOff val="15000"/>
                  </a:schemeClr>
                </a:solidFill>
                <a:cs typeface="+mn-ea"/>
                <a:sym typeface="+mn-lt"/>
              </a:rPr>
              <a:t>、开发语言</a:t>
            </a:r>
            <a:endParaRPr lang="en-US" altLang="zh-CN" b="1" kern="900" dirty="0">
              <a:solidFill>
                <a:schemeClr val="tx1">
                  <a:lumMod val="85000"/>
                  <a:lumOff val="15000"/>
                </a:schemeClr>
              </a:solidFill>
              <a:cs typeface="+mn-ea"/>
              <a:sym typeface="+mn-lt"/>
            </a:endParaRPr>
          </a:p>
          <a:p>
            <a:pPr fontAlgn="auto">
              <a:lnSpc>
                <a:spcPts val="3000"/>
              </a:lnSpc>
            </a:pPr>
            <a:r>
              <a:rPr lang="en-US" altLang="zh-CN" b="1" kern="900" dirty="0">
                <a:solidFill>
                  <a:schemeClr val="tx1">
                    <a:lumMod val="85000"/>
                    <a:lumOff val="15000"/>
                  </a:schemeClr>
                </a:solidFill>
                <a:cs typeface="+mn-ea"/>
                <a:sym typeface="+mn-lt"/>
              </a:rPr>
              <a:t>      </a:t>
            </a:r>
            <a:r>
              <a:rPr lang="zh-CN" altLang="en-US" b="1" kern="900" dirty="0">
                <a:solidFill>
                  <a:schemeClr val="tx1">
                    <a:lumMod val="85000"/>
                    <a:lumOff val="15000"/>
                  </a:schemeClr>
                </a:solidFill>
                <a:cs typeface="+mn-ea"/>
                <a:sym typeface="+mn-lt"/>
              </a:rPr>
              <a:t>Java是前SUN公司（已被甲骨文收购）在九十年代中期推出的一门面向对象的编程语言，目前广泛应用于开发基于WEB的大中型应用系统。本设计综合应用了Java web技术的特点，同时结合先进的IDEA开发工具和MySQL数据库技术，实现基于局域网的图书馆管理系统。</a:t>
            </a:r>
            <a:endParaRPr lang="zh-CN" altLang="en-US" b="1" kern="900" dirty="0">
              <a:solidFill>
                <a:schemeClr val="tx1">
                  <a:lumMod val="85000"/>
                  <a:lumOff val="15000"/>
                </a:schemeClr>
              </a:solidFill>
              <a:cs typeface="+mn-ea"/>
              <a:sym typeface="+mn-lt"/>
            </a:endParaRPr>
          </a:p>
          <a:p>
            <a:pPr fontAlgn="auto">
              <a:lnSpc>
                <a:spcPts val="3000"/>
              </a:lnSpc>
            </a:pPr>
            <a:r>
              <a:rPr lang="zh-CN" altLang="en-US" sz="2400" b="1" kern="900" dirty="0">
                <a:solidFill>
                  <a:schemeClr val="tx1">
                    <a:lumMod val="85000"/>
                    <a:lumOff val="15000"/>
                  </a:schemeClr>
                </a:solidFill>
                <a:cs typeface="+mn-ea"/>
                <a:sym typeface="+mn-lt"/>
              </a:rPr>
              <a:t>   </a:t>
            </a:r>
            <a:endParaRPr lang="zh-CN" altLang="en-US" sz="2400" b="1" kern="900" dirty="0">
              <a:solidFill>
                <a:schemeClr val="tx1">
                  <a:lumMod val="85000"/>
                  <a:lumOff val="15000"/>
                </a:schemeClr>
              </a:solidFill>
              <a:cs typeface="+mn-ea"/>
              <a:sym typeface="+mn-lt"/>
            </a:endParaRPr>
          </a:p>
          <a:p>
            <a:pPr fontAlgn="auto">
              <a:lnSpc>
                <a:spcPts val="3000"/>
              </a:lnSpc>
            </a:pPr>
            <a:r>
              <a:rPr lang="zh-CN" altLang="en-US" sz="2400" b="1" kern="900" dirty="0">
                <a:solidFill>
                  <a:schemeClr val="tx1">
                    <a:lumMod val="85000"/>
                    <a:lumOff val="15000"/>
                  </a:schemeClr>
                </a:solidFill>
                <a:cs typeface="+mn-ea"/>
                <a:sym typeface="+mn-lt"/>
              </a:rPr>
              <a:t> </a:t>
            </a:r>
            <a:r>
              <a:rPr lang="en-US" altLang="zh-CN" sz="2400" b="1" kern="900" dirty="0">
                <a:solidFill>
                  <a:schemeClr val="tx1">
                    <a:lumMod val="85000"/>
                    <a:lumOff val="15000"/>
                  </a:schemeClr>
                </a:solidFill>
                <a:cs typeface="+mn-ea"/>
                <a:sym typeface="+mn-lt"/>
              </a:rPr>
              <a:t>2</a:t>
            </a:r>
            <a:r>
              <a:rPr lang="zh-CN" altLang="en-US" sz="2400" b="1" kern="900" dirty="0">
                <a:solidFill>
                  <a:schemeClr val="tx1">
                    <a:lumMod val="85000"/>
                    <a:lumOff val="15000"/>
                  </a:schemeClr>
                </a:solidFill>
                <a:cs typeface="+mn-ea"/>
                <a:sym typeface="+mn-lt"/>
              </a:rPr>
              <a:t>、开发工具</a:t>
            </a:r>
            <a:endParaRPr lang="zh-CN" altLang="en-US" sz="2400" b="1" kern="900" dirty="0">
              <a:solidFill>
                <a:schemeClr val="tx1">
                  <a:lumMod val="85000"/>
                  <a:lumOff val="15000"/>
                </a:schemeClr>
              </a:solidFill>
              <a:cs typeface="+mn-ea"/>
              <a:sym typeface="+mn-lt"/>
            </a:endParaRPr>
          </a:p>
          <a:p>
            <a:pPr fontAlgn="auto">
              <a:lnSpc>
                <a:spcPts val="3000"/>
              </a:lnSpc>
            </a:pPr>
            <a:r>
              <a:rPr lang="zh-CN" altLang="en-US" b="1" kern="900" dirty="0">
                <a:solidFill>
                  <a:schemeClr val="tx1">
                    <a:lumMod val="85000"/>
                    <a:lumOff val="15000"/>
                  </a:schemeClr>
                </a:solidFill>
                <a:cs typeface="+mn-ea"/>
                <a:sym typeface="+mn-lt"/>
              </a:rPr>
              <a:t>     IDEA 全称 IntelliJ IDEA，是java编程语言开发的集成环境。IntelliJ在业界被公认为最好的java开发工具，尤其在智能代码助手、代码自动提示、重构、JavaEE支持、各类版本工具(git、svn等)、JUnit、CVS整合、代码分析、 创新的GUI设计等方面的功能可以说是超常的。</a:t>
            </a:r>
            <a:endParaRPr lang="zh-CN" altLang="en-US" b="1" kern="900" dirty="0">
              <a:solidFill>
                <a:schemeClr val="tx1">
                  <a:lumMod val="85000"/>
                  <a:lumOff val="15000"/>
                </a:schemeClr>
              </a:solidFill>
              <a:cs typeface="+mn-ea"/>
              <a:sym typeface="+mn-lt"/>
            </a:endParaRPr>
          </a:p>
          <a:p>
            <a:pPr fontAlgn="auto">
              <a:lnSpc>
                <a:spcPts val="3000"/>
              </a:lnSpc>
            </a:pPr>
            <a:r>
              <a:rPr lang="zh-CN" altLang="en-US" sz="2400" b="1" kern="900" dirty="0">
                <a:solidFill>
                  <a:schemeClr val="tx1">
                    <a:lumMod val="85000"/>
                    <a:lumOff val="15000"/>
                  </a:schemeClr>
                </a:solidFill>
                <a:cs typeface="+mn-ea"/>
                <a:sym typeface="+mn-lt"/>
              </a:rPr>
              <a:t>    </a:t>
            </a:r>
            <a:endParaRPr lang="zh-CN" altLang="en-US" sz="2400" b="1" kern="900" dirty="0">
              <a:solidFill>
                <a:schemeClr val="tx1">
                  <a:lumMod val="85000"/>
                  <a:lumOff val="15000"/>
                </a:schemeClr>
              </a:solidFill>
              <a:cs typeface="+mn-ea"/>
              <a:sym typeface="+mn-lt"/>
            </a:endParaRPr>
          </a:p>
        </p:txBody>
      </p:sp>
      <p:pic>
        <p:nvPicPr>
          <p:cNvPr id="3" name="图片 2" descr="C:/Users/吴淮/AppData/Local/Temp/kaimatting/20210609234022/output_aiMatting_20210609234149.pngoutput_aiMatting_20210609234149"/>
          <p:cNvPicPr>
            <a:picLocks noChangeAspect="1"/>
          </p:cNvPicPr>
          <p:nvPr/>
        </p:nvPicPr>
        <p:blipFill>
          <a:blip r:embed="rId1"/>
          <a:stretch>
            <a:fillRect/>
          </a:stretch>
        </p:blipFill>
        <p:spPr>
          <a:xfrm>
            <a:off x="8858885" y="643890"/>
            <a:ext cx="1576070" cy="2256790"/>
          </a:xfrm>
          <a:prstGeom prst="rect">
            <a:avLst/>
          </a:prstGeom>
        </p:spPr>
      </p:pic>
      <p:pic>
        <p:nvPicPr>
          <p:cNvPr id="4" name="图片 3" descr="C:/Users/吴淮/AppData/Local/Temp/kaimatting/20210609234935/output_aiMatting_20210609235017.pngoutput_aiMatting_20210609235017"/>
          <p:cNvPicPr>
            <a:picLocks noChangeAspect="1"/>
          </p:cNvPicPr>
          <p:nvPr/>
        </p:nvPicPr>
        <p:blipFill>
          <a:blip r:embed="rId2"/>
          <a:stretch>
            <a:fillRect/>
          </a:stretch>
        </p:blipFill>
        <p:spPr>
          <a:xfrm>
            <a:off x="8721090" y="3851910"/>
            <a:ext cx="1851660" cy="1866900"/>
          </a:xfrm>
          <a:prstGeom prst="rect">
            <a:avLst/>
          </a:prstGeom>
        </p:spPr>
      </p:pic>
    </p:spTree>
  </p:cSld>
  <p:clrMapOvr>
    <a:masterClrMapping/>
  </p:clrMapOvr>
  <p:transition advClick="0" advTm="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开发介绍</a:t>
            </a:r>
            <a:endParaRPr kumimoji="1" lang="zh-CN" altLang="en-US" sz="2000" dirty="0">
              <a:solidFill>
                <a:schemeClr val="tx1">
                  <a:lumMod val="75000"/>
                  <a:lumOff val="25000"/>
                </a:schemeClr>
              </a:solidFill>
              <a:cs typeface="+mn-ea"/>
              <a:sym typeface="+mn-lt"/>
            </a:endParaRPr>
          </a:p>
        </p:txBody>
      </p:sp>
      <p:sp>
        <p:nvSpPr>
          <p:cNvPr id="3" name="文本框 2"/>
          <p:cNvSpPr txBox="1"/>
          <p:nvPr/>
        </p:nvSpPr>
        <p:spPr>
          <a:xfrm>
            <a:off x="570865" y="958850"/>
            <a:ext cx="6064250" cy="5077460"/>
          </a:xfrm>
          <a:prstGeom prst="rect">
            <a:avLst/>
          </a:prstGeom>
          <a:noFill/>
        </p:spPr>
        <p:txBody>
          <a:bodyPr wrap="square" rtlCol="0" anchor="t">
            <a:spAutoFit/>
          </a:bodyPr>
          <a:p>
            <a:r>
              <a:rPr lang="en-US" altLang="zh-CN" sz="2400" b="1" kern="900" dirty="0">
                <a:solidFill>
                  <a:schemeClr val="tx1">
                    <a:lumMod val="85000"/>
                    <a:lumOff val="15000"/>
                  </a:schemeClr>
                </a:solidFill>
                <a:cs typeface="+mn-ea"/>
                <a:sym typeface="+mn-lt"/>
              </a:rPr>
              <a:t> 3.Tomcat</a:t>
            </a:r>
            <a:r>
              <a:rPr lang="zh-CN" altLang="en-US" sz="2400" b="1" kern="900" dirty="0">
                <a:solidFill>
                  <a:schemeClr val="tx1">
                    <a:lumMod val="85000"/>
                    <a:lumOff val="15000"/>
                  </a:schemeClr>
                </a:solidFill>
                <a:cs typeface="+mn-ea"/>
                <a:sym typeface="+mn-lt"/>
              </a:rPr>
              <a:t>服务器</a:t>
            </a:r>
            <a:endParaRPr lang="zh-CN" altLang="en-US" sz="2400" b="1" kern="900" dirty="0">
              <a:solidFill>
                <a:schemeClr val="tx1">
                  <a:lumMod val="85000"/>
                  <a:lumOff val="15000"/>
                </a:schemeClr>
              </a:solidFill>
              <a:cs typeface="+mn-ea"/>
              <a:sym typeface="+mn-lt"/>
            </a:endParaRPr>
          </a:p>
          <a:p>
            <a:pPr fontAlgn="auto">
              <a:lnSpc>
                <a:spcPts val="3000"/>
              </a:lnSpc>
            </a:pPr>
            <a:r>
              <a:rPr lang="zh-CN" altLang="en-US" sz="2400" b="1" kern="900" dirty="0">
                <a:solidFill>
                  <a:schemeClr val="tx1">
                    <a:lumMod val="85000"/>
                    <a:lumOff val="15000"/>
                  </a:schemeClr>
                </a:solidFill>
                <a:cs typeface="+mn-ea"/>
                <a:sym typeface="+mn-lt"/>
              </a:rPr>
              <a:t>   </a:t>
            </a:r>
            <a:r>
              <a:rPr lang="zh-CN" altLang="en-US" b="1" kern="900" dirty="0">
                <a:solidFill>
                  <a:schemeClr val="tx1">
                    <a:lumMod val="85000"/>
                    <a:lumOff val="15000"/>
                  </a:schemeClr>
                </a:solidFill>
                <a:cs typeface="+mn-ea"/>
                <a:sym typeface="+mn-lt"/>
              </a:rPr>
              <a:t>Tomcat9.0 服务器是一个免费的开放源代码的Web 应用服务器，因为Tomcat 技术先进、性能稳定，而且免费，因而深受Java 爱好者的喜爱并得到了部分软件开发商的认可，成为目前比较流行的Web 应用服务器。</a:t>
            </a:r>
            <a:endParaRPr lang="zh-CN" altLang="en-US" b="1" kern="900" dirty="0">
              <a:solidFill>
                <a:schemeClr val="tx1">
                  <a:lumMod val="85000"/>
                  <a:lumOff val="15000"/>
                </a:schemeClr>
              </a:solidFill>
              <a:cs typeface="+mn-ea"/>
              <a:sym typeface="+mn-lt"/>
            </a:endParaRPr>
          </a:p>
          <a:p>
            <a:pPr fontAlgn="auto">
              <a:lnSpc>
                <a:spcPts val="3000"/>
              </a:lnSpc>
            </a:pPr>
            <a:endParaRPr lang="en-US" altLang="zh-CN" sz="2400" b="1" kern="900" dirty="0">
              <a:solidFill>
                <a:schemeClr val="tx1">
                  <a:lumMod val="85000"/>
                  <a:lumOff val="15000"/>
                </a:schemeClr>
              </a:solidFill>
              <a:cs typeface="+mn-ea"/>
              <a:sym typeface="+mn-lt"/>
            </a:endParaRPr>
          </a:p>
          <a:p>
            <a:pPr fontAlgn="auto">
              <a:lnSpc>
                <a:spcPts val="3000"/>
              </a:lnSpc>
            </a:pPr>
            <a:endParaRPr lang="en-US" altLang="zh-CN" sz="2400" b="1" kern="900" dirty="0">
              <a:solidFill>
                <a:schemeClr val="tx1">
                  <a:lumMod val="85000"/>
                  <a:lumOff val="15000"/>
                </a:schemeClr>
              </a:solidFill>
              <a:cs typeface="+mn-ea"/>
              <a:sym typeface="+mn-lt"/>
            </a:endParaRPr>
          </a:p>
          <a:p>
            <a:pPr fontAlgn="auto">
              <a:lnSpc>
                <a:spcPts val="3000"/>
              </a:lnSpc>
            </a:pPr>
            <a:endParaRPr lang="en-US" altLang="zh-CN" sz="2400" b="1" kern="900" dirty="0">
              <a:solidFill>
                <a:schemeClr val="tx1">
                  <a:lumMod val="85000"/>
                  <a:lumOff val="15000"/>
                </a:schemeClr>
              </a:solidFill>
              <a:cs typeface="+mn-ea"/>
              <a:sym typeface="+mn-lt"/>
            </a:endParaRPr>
          </a:p>
          <a:p>
            <a:pPr fontAlgn="auto">
              <a:lnSpc>
                <a:spcPts val="3000"/>
              </a:lnSpc>
            </a:pPr>
            <a:r>
              <a:rPr lang="en-US" altLang="zh-CN" sz="2400" b="1" kern="900" dirty="0">
                <a:solidFill>
                  <a:schemeClr val="tx1">
                    <a:lumMod val="85000"/>
                    <a:lumOff val="15000"/>
                  </a:schemeClr>
                </a:solidFill>
                <a:cs typeface="+mn-ea"/>
                <a:sym typeface="+mn-lt"/>
              </a:rPr>
              <a:t>4</a:t>
            </a:r>
            <a:r>
              <a:rPr lang="zh-CN" altLang="en-US" sz="2400" b="1" kern="900" dirty="0">
                <a:solidFill>
                  <a:schemeClr val="tx1">
                    <a:lumMod val="85000"/>
                    <a:lumOff val="15000"/>
                  </a:schemeClr>
                </a:solidFill>
                <a:cs typeface="+mn-ea"/>
                <a:sym typeface="+mn-lt"/>
              </a:rPr>
              <a:t>、</a:t>
            </a:r>
            <a:r>
              <a:rPr lang="en-US" altLang="zh-CN" sz="2400" b="1" kern="900" dirty="0">
                <a:solidFill>
                  <a:schemeClr val="tx1">
                    <a:lumMod val="85000"/>
                    <a:lumOff val="15000"/>
                  </a:schemeClr>
                </a:solidFill>
                <a:cs typeface="+mn-ea"/>
                <a:sym typeface="+mn-lt"/>
              </a:rPr>
              <a:t>MySQL</a:t>
            </a:r>
            <a:r>
              <a:rPr lang="zh-CN" altLang="en-US" sz="2400" b="1" kern="900" dirty="0">
                <a:solidFill>
                  <a:schemeClr val="tx1">
                    <a:lumMod val="85000"/>
                    <a:lumOff val="15000"/>
                  </a:schemeClr>
                </a:solidFill>
                <a:cs typeface="+mn-ea"/>
                <a:sym typeface="+mn-lt"/>
              </a:rPr>
              <a:t>数据库</a:t>
            </a:r>
            <a:endParaRPr lang="zh-CN" altLang="en-US" sz="2400" b="1" kern="900" dirty="0">
              <a:solidFill>
                <a:schemeClr val="tx1">
                  <a:lumMod val="85000"/>
                  <a:lumOff val="15000"/>
                </a:schemeClr>
              </a:solidFill>
              <a:cs typeface="+mn-ea"/>
              <a:sym typeface="+mn-lt"/>
            </a:endParaRPr>
          </a:p>
          <a:p>
            <a:pPr fontAlgn="auto">
              <a:lnSpc>
                <a:spcPts val="3000"/>
              </a:lnSpc>
            </a:pPr>
            <a:r>
              <a:rPr lang="zh-CN" altLang="en-US" sz="2400" b="1" kern="900" dirty="0">
                <a:solidFill>
                  <a:schemeClr val="tx1">
                    <a:lumMod val="85000"/>
                    <a:lumOff val="15000"/>
                  </a:schemeClr>
                </a:solidFill>
                <a:cs typeface="+mn-ea"/>
                <a:sym typeface="+mn-lt"/>
              </a:rPr>
              <a:t> </a:t>
            </a:r>
            <a:r>
              <a:rPr lang="zh-CN" altLang="en-US" b="1" kern="900" dirty="0">
                <a:solidFill>
                  <a:schemeClr val="tx1">
                    <a:lumMod val="85000"/>
                    <a:lumOff val="15000"/>
                  </a:schemeClr>
                </a:solidFill>
                <a:cs typeface="+mn-ea"/>
                <a:sym typeface="+mn-lt"/>
              </a:rPr>
              <a:t>MySQL是一个关系型数据库管理系统，目前属于Oracle公司。MySQL是一种关联数据库管理系统，关联数据库将数据保存在不同的表中，而不是将所有数据放在一个大仓库内，这样就增加了速度并提高了灵活性。</a:t>
            </a:r>
            <a:endParaRPr lang="zh-CN" altLang="en-US" b="1" kern="900" dirty="0">
              <a:solidFill>
                <a:schemeClr val="tx1">
                  <a:lumMod val="85000"/>
                  <a:lumOff val="15000"/>
                </a:schemeClr>
              </a:solidFill>
              <a:cs typeface="+mn-ea"/>
              <a:sym typeface="+mn-lt"/>
            </a:endParaRPr>
          </a:p>
        </p:txBody>
      </p:sp>
      <p:pic>
        <p:nvPicPr>
          <p:cNvPr id="12" name="图片 11" descr="C:/Users/吴淮/AppData/Local/Temp/kaimatting/20210609235436/output_aiMatting_20210609235440.pngoutput_aiMatting_20210609235440"/>
          <p:cNvPicPr>
            <a:picLocks noChangeAspect="1"/>
          </p:cNvPicPr>
          <p:nvPr/>
        </p:nvPicPr>
        <p:blipFill>
          <a:blip r:embed="rId1"/>
          <a:stretch>
            <a:fillRect/>
          </a:stretch>
        </p:blipFill>
        <p:spPr>
          <a:xfrm>
            <a:off x="7915275" y="1115060"/>
            <a:ext cx="3336925" cy="1528445"/>
          </a:xfrm>
          <a:prstGeom prst="rect">
            <a:avLst/>
          </a:prstGeom>
        </p:spPr>
      </p:pic>
      <p:pic>
        <p:nvPicPr>
          <p:cNvPr id="14" name="图片 13" descr="C:/Users/吴淮/AppData/Local/Temp/kaimatting/20210609235948/output_aiMatting_20210609235957.pngoutput_aiMatting_20210609235957"/>
          <p:cNvPicPr>
            <a:picLocks noChangeAspect="1"/>
          </p:cNvPicPr>
          <p:nvPr/>
        </p:nvPicPr>
        <p:blipFill>
          <a:blip r:embed="rId2"/>
          <a:stretch>
            <a:fillRect/>
          </a:stretch>
        </p:blipFill>
        <p:spPr>
          <a:xfrm>
            <a:off x="7770414" y="3743325"/>
            <a:ext cx="3263900" cy="2234636"/>
          </a:xfrm>
          <a:prstGeom prst="rect">
            <a:avLst/>
          </a:prstGeom>
        </p:spPr>
      </p:pic>
    </p:spTree>
  </p:cSld>
  <p:clrMapOvr>
    <a:masterClrMapping/>
  </p:clrMapOvr>
  <p:transition advClick="0" advTm="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kumimoji="1" lang="zh-CN" altLang="en-US" sz="2000" dirty="0">
                <a:solidFill>
                  <a:schemeClr val="tx1">
                    <a:lumMod val="75000"/>
                    <a:lumOff val="25000"/>
                  </a:schemeClr>
                </a:solidFill>
                <a:cs typeface="+mn-ea"/>
                <a:sym typeface="+mn-lt"/>
              </a:rPr>
              <a:t>开发介绍</a:t>
            </a:r>
            <a:endParaRPr kumimoji="1" lang="zh-CN" altLang="en-US" sz="2000" dirty="0">
              <a:solidFill>
                <a:schemeClr val="tx1">
                  <a:lumMod val="75000"/>
                  <a:lumOff val="25000"/>
                </a:schemeClr>
              </a:solidFill>
              <a:cs typeface="+mn-ea"/>
              <a:sym typeface="+mn-lt"/>
            </a:endParaRPr>
          </a:p>
        </p:txBody>
      </p:sp>
      <p:sp>
        <p:nvSpPr>
          <p:cNvPr id="3" name="1ob5d7MmWDOlwqL文本框 2"/>
          <p:cNvSpPr txBox="1"/>
          <p:nvPr/>
        </p:nvSpPr>
        <p:spPr>
          <a:xfrm>
            <a:off x="666115" y="891540"/>
            <a:ext cx="11235690" cy="5477510"/>
          </a:xfrm>
          <a:prstGeom prst="rect">
            <a:avLst/>
          </a:prstGeom>
          <a:noFill/>
        </p:spPr>
        <p:txBody>
          <a:bodyPr wrap="square" rtlCol="0" anchor="t">
            <a:spAutoFit/>
          </a:bodyPr>
          <a:p>
            <a:pPr fontAlgn="auto">
              <a:lnSpc>
                <a:spcPts val="3000"/>
              </a:lnSpc>
            </a:pPr>
            <a:r>
              <a:rPr lang="en-US" altLang="zh-CN" sz="2400" b="1" kern="900" dirty="0">
                <a:solidFill>
                  <a:schemeClr val="tx1">
                    <a:lumMod val="85000"/>
                    <a:lumOff val="15000"/>
                  </a:schemeClr>
                </a:solidFill>
                <a:cs typeface="+mn-ea"/>
                <a:sym typeface="+mn-lt"/>
              </a:rPr>
              <a:t>5</a:t>
            </a:r>
            <a:r>
              <a:rPr lang="zh-CN" altLang="en-US" sz="2400" b="1" kern="900" dirty="0">
                <a:solidFill>
                  <a:schemeClr val="tx1">
                    <a:lumMod val="85000"/>
                    <a:lumOff val="15000"/>
                  </a:schemeClr>
                </a:solidFill>
                <a:cs typeface="+mn-ea"/>
                <a:sym typeface="+mn-lt"/>
              </a:rPr>
              <a:t>、</a:t>
            </a:r>
            <a:r>
              <a:rPr lang="en-US" altLang="zh-CN" sz="2400" b="1" kern="900" dirty="0">
                <a:solidFill>
                  <a:schemeClr val="tx1">
                    <a:lumMod val="85000"/>
                    <a:lumOff val="15000"/>
                  </a:schemeClr>
                </a:solidFill>
                <a:cs typeface="+mn-ea"/>
                <a:sym typeface="+mn-lt"/>
              </a:rPr>
              <a:t>SSM</a:t>
            </a:r>
            <a:r>
              <a:rPr lang="zh-CN" altLang="en-US" sz="2400" b="1" kern="900" dirty="0">
                <a:solidFill>
                  <a:schemeClr val="tx1">
                    <a:lumMod val="85000"/>
                    <a:lumOff val="15000"/>
                  </a:schemeClr>
                </a:solidFill>
                <a:cs typeface="+mn-ea"/>
                <a:sym typeface="+mn-lt"/>
              </a:rPr>
              <a:t>框架</a:t>
            </a:r>
            <a:endParaRPr lang="en-US" altLang="zh-CN" sz="2400" b="1" kern="900" dirty="0">
              <a:solidFill>
                <a:schemeClr val="tx1">
                  <a:lumMod val="85000"/>
                  <a:lumOff val="15000"/>
                </a:schemeClr>
              </a:solidFill>
              <a:cs typeface="+mn-ea"/>
              <a:sym typeface="+mn-lt"/>
            </a:endParaRPr>
          </a:p>
          <a:p>
            <a:pPr fontAlgn="auto">
              <a:lnSpc>
                <a:spcPts val="3000"/>
              </a:lnSpc>
            </a:pPr>
            <a:r>
              <a:rPr lang="zh-CN" altLang="en-US" b="1" kern="900" dirty="0">
                <a:solidFill>
                  <a:schemeClr val="tx1">
                    <a:lumMod val="85000"/>
                    <a:lumOff val="15000"/>
                  </a:schemeClr>
                </a:solidFill>
                <a:cs typeface="+mn-ea"/>
                <a:sym typeface="+mn-lt"/>
              </a:rPr>
              <a:t>  SSM框架是spring MVC ，spring和Mybatis框架的整合，是标准的MVC模式，将整个系统划分为表现层，controller层，service层，DAO层四层。</a:t>
            </a:r>
            <a:endParaRPr lang="zh-CN" altLang="en-US" b="1" kern="900" dirty="0">
              <a:solidFill>
                <a:schemeClr val="tx1">
                  <a:lumMod val="85000"/>
                  <a:lumOff val="15000"/>
                </a:schemeClr>
              </a:solidFill>
              <a:cs typeface="+mn-ea"/>
              <a:sym typeface="+mn-lt"/>
            </a:endParaRPr>
          </a:p>
          <a:p>
            <a:pPr fontAlgn="auto">
              <a:lnSpc>
                <a:spcPts val="3000"/>
              </a:lnSpc>
            </a:pPr>
            <a:endParaRPr lang="zh-CN" altLang="en-US" b="1" kern="900" dirty="0">
              <a:solidFill>
                <a:schemeClr val="tx1">
                  <a:lumMod val="85000"/>
                  <a:lumOff val="15000"/>
                </a:schemeClr>
              </a:solidFill>
              <a:cs typeface="+mn-ea"/>
              <a:sym typeface="+mn-lt"/>
            </a:endParaRPr>
          </a:p>
          <a:p>
            <a:pPr fontAlgn="auto">
              <a:lnSpc>
                <a:spcPts val="3000"/>
              </a:lnSpc>
            </a:pPr>
            <a:r>
              <a:rPr lang="zh-CN" altLang="en-US" b="1" kern="900" dirty="0">
                <a:solidFill>
                  <a:schemeClr val="tx1">
                    <a:lumMod val="85000"/>
                    <a:lumOff val="15000"/>
                  </a:schemeClr>
                </a:solidFill>
                <a:cs typeface="+mn-ea"/>
                <a:sym typeface="+mn-lt"/>
              </a:rPr>
              <a:t> </a:t>
            </a:r>
            <a:r>
              <a:rPr lang="en-US" altLang="zh-CN" b="1" kern="900" dirty="0">
                <a:solidFill>
                  <a:schemeClr val="tx1">
                    <a:lumMod val="85000"/>
                    <a:lumOff val="15000"/>
                  </a:schemeClr>
                </a:solidFill>
                <a:cs typeface="+mn-ea"/>
                <a:sym typeface="+mn-lt"/>
              </a:rPr>
              <a:t>spring MVC</a:t>
            </a:r>
            <a:r>
              <a:rPr lang="zh-CN" altLang="en-US" b="1" kern="900" dirty="0">
                <a:solidFill>
                  <a:schemeClr val="tx1">
                    <a:lumMod val="85000"/>
                    <a:lumOff val="15000"/>
                  </a:schemeClr>
                </a:solidFill>
                <a:cs typeface="+mn-ea"/>
                <a:sym typeface="+mn-lt"/>
              </a:rPr>
              <a:t>：M是指业务模型，V是指用户界面，C则是控制器，使用MVC的目的是将M和V的实现代码分离，从而使同一个程序可以使用不同的表现形式。将web层进行职责解耦，基于请求驱动指的就是使用请求-响应模型。</a:t>
            </a:r>
            <a:endParaRPr lang="zh-CN" altLang="en-US" b="1" kern="900" dirty="0">
              <a:solidFill>
                <a:schemeClr val="tx1">
                  <a:lumMod val="85000"/>
                  <a:lumOff val="15000"/>
                </a:schemeClr>
              </a:solidFill>
              <a:cs typeface="+mn-ea"/>
              <a:sym typeface="+mn-lt"/>
            </a:endParaRPr>
          </a:p>
          <a:p>
            <a:pPr fontAlgn="auto">
              <a:lnSpc>
                <a:spcPts val="3000"/>
              </a:lnSpc>
            </a:pPr>
            <a:endParaRPr lang="zh-CN" altLang="en-US" b="1" kern="900" dirty="0">
              <a:solidFill>
                <a:schemeClr val="tx1">
                  <a:lumMod val="85000"/>
                  <a:lumOff val="15000"/>
                </a:schemeClr>
              </a:solidFill>
              <a:cs typeface="+mn-ea"/>
              <a:sym typeface="+mn-lt"/>
            </a:endParaRPr>
          </a:p>
          <a:p>
            <a:pPr fontAlgn="auto">
              <a:lnSpc>
                <a:spcPts val="3000"/>
              </a:lnSpc>
            </a:pPr>
            <a:r>
              <a:rPr lang="en-US" altLang="zh-CN" b="1" kern="900" dirty="0">
                <a:solidFill>
                  <a:schemeClr val="tx1">
                    <a:lumMod val="85000"/>
                    <a:lumOff val="15000"/>
                  </a:schemeClr>
                </a:solidFill>
                <a:cs typeface="+mn-ea"/>
                <a:sym typeface="+mn-lt"/>
              </a:rPr>
              <a:t>spring</a:t>
            </a:r>
            <a:r>
              <a:rPr lang="zh-CN" altLang="en-US" b="1" kern="900" dirty="0">
                <a:solidFill>
                  <a:schemeClr val="tx1">
                    <a:lumMod val="85000"/>
                    <a:lumOff val="15000"/>
                  </a:schemeClr>
                </a:solidFill>
                <a:cs typeface="+mn-ea"/>
                <a:sym typeface="+mn-lt"/>
              </a:rPr>
              <a:t>：Spring框架是一个开放源代码的J2EE应用程序框架，由Rod Johnson发起，是针对bean的生命周期进行管理的轻量级容器（lightweight container）。 </a:t>
            </a:r>
            <a:endParaRPr lang="zh-CN" altLang="en-US" b="1" kern="900" dirty="0">
              <a:solidFill>
                <a:schemeClr val="tx1">
                  <a:lumMod val="85000"/>
                  <a:lumOff val="15000"/>
                </a:schemeClr>
              </a:solidFill>
              <a:cs typeface="+mn-ea"/>
              <a:sym typeface="+mn-lt"/>
            </a:endParaRPr>
          </a:p>
          <a:p>
            <a:pPr fontAlgn="auto">
              <a:lnSpc>
                <a:spcPts val="3000"/>
              </a:lnSpc>
            </a:pPr>
            <a:endParaRPr lang="zh-CN" altLang="en-US" b="1" kern="900" dirty="0">
              <a:solidFill>
                <a:schemeClr val="tx1">
                  <a:lumMod val="85000"/>
                  <a:lumOff val="15000"/>
                </a:schemeClr>
              </a:solidFill>
              <a:cs typeface="+mn-ea"/>
              <a:sym typeface="+mn-lt"/>
            </a:endParaRPr>
          </a:p>
          <a:p>
            <a:pPr fontAlgn="auto">
              <a:lnSpc>
                <a:spcPts val="3000"/>
              </a:lnSpc>
            </a:pPr>
            <a:r>
              <a:rPr lang="en-US" altLang="zh-CN" b="1" kern="900" dirty="0">
                <a:solidFill>
                  <a:schemeClr val="tx1">
                    <a:lumMod val="85000"/>
                    <a:lumOff val="15000"/>
                  </a:schemeClr>
                </a:solidFill>
                <a:cs typeface="+mn-ea"/>
                <a:sym typeface="+mn-lt"/>
              </a:rPr>
              <a:t>Mybatis</a:t>
            </a:r>
            <a:r>
              <a:rPr lang="zh-CN" altLang="en-US" b="1" kern="900" dirty="0">
                <a:solidFill>
                  <a:schemeClr val="tx1">
                    <a:lumMod val="85000"/>
                    <a:lumOff val="15000"/>
                  </a:schemeClr>
                </a:solidFill>
                <a:cs typeface="+mn-ea"/>
                <a:sym typeface="+mn-lt"/>
              </a:rPr>
              <a:t>：是一款优秀的数据持久层框架，它支持定制化 SQL、存储过程以及高级映射，避免了几乎所有的 JDBC 代码和手动设置参数以及获取结果集，可以使用简单的 XML 或注解来配置和映射原生信息，将接口和 Java 的 POJO(Plain Ordinary Java Object,普通的 Java对象)映射成数据库中的记录。</a:t>
            </a:r>
            <a:endParaRPr lang="zh-CN" altLang="en-US" b="1" kern="900" dirty="0">
              <a:solidFill>
                <a:schemeClr val="tx1">
                  <a:lumMod val="85000"/>
                  <a:lumOff val="15000"/>
                </a:schemeClr>
              </a:solidFill>
              <a:cs typeface="+mn-ea"/>
              <a:sym typeface="+mn-lt"/>
            </a:endParaRPr>
          </a:p>
        </p:txBody>
      </p:sp>
    </p:spTree>
  </p:cSld>
  <p:clrMapOvr>
    <a:masterClrMapping/>
  </p:clrMapOvr>
  <p:transition advClick="0" advTm="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6755"/>
          </a:xfrm>
          <a:prstGeom prst="rect">
            <a:avLst/>
          </a:prstGeom>
          <a:noFill/>
        </p:spPr>
        <p:txBody>
          <a:bodyPr wrap="square" rtlCol="0">
            <a:spAutoFit/>
          </a:bodyPr>
          <a:lstStyle/>
          <a:p>
            <a:pPr algn="ctr"/>
            <a:r>
              <a:rPr kumimoji="1" lang="en-US" altLang="zh-CN" sz="4000" smtClean="0">
                <a:solidFill>
                  <a:schemeClr val="bg1"/>
                </a:solidFill>
                <a:cs typeface="+mn-ea"/>
                <a:sym typeface="+mn-lt"/>
              </a:rPr>
              <a:t>02</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4073380" y="3428726"/>
            <a:ext cx="3855244" cy="829945"/>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概要设计</a:t>
            </a:r>
            <a:endParaRPr kumimoji="1" lang="zh-CN" altLang="en-US" sz="3200" dirty="0">
              <a:solidFill>
                <a:srgbClr val="353332"/>
              </a:solidFill>
              <a:cs typeface="+mn-ea"/>
              <a:sym typeface="+mn-lt"/>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55"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strVal val="#ppt_w*0.70"/>
                                          </p:val>
                                        </p:tav>
                                        <p:tav tm="100000">
                                          <p:val>
                                            <p:strVal val="#ppt_w"/>
                                          </p:val>
                                        </p:tav>
                                      </p:tavLst>
                                    </p:anim>
                                    <p:anim calcmode="lin" valueType="num">
                                      <p:cBhvr>
                                        <p:cTn id="14" dur="1000" fill="hold"/>
                                        <p:tgtEl>
                                          <p:spTgt spid="24"/>
                                        </p:tgtEl>
                                        <p:attrNameLst>
                                          <p:attrName>ppt_h</p:attrName>
                                        </p:attrNameLst>
                                      </p:cBhvr>
                                      <p:tavLst>
                                        <p:tav tm="0">
                                          <p:val>
                                            <p:strVal val="#ppt_h"/>
                                          </p:val>
                                        </p:tav>
                                        <p:tav tm="100000">
                                          <p:val>
                                            <p:strVal val="#ppt_h"/>
                                          </p:val>
                                        </p:tav>
                                      </p:tavLst>
                                    </p:anim>
                                    <p:animEffect transition="in" filter="fade">
                                      <p:cBhvr>
                                        <p:cTn id="15" dur="1000"/>
                                        <p:tgtEl>
                                          <p:spTgt spid="24"/>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13" grpId="0"/>
      <p:bldP spid="24" grpId="0" bldLvl="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553085"/>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概要设计</a:t>
            </a:r>
            <a:endParaRPr kumimoji="1" lang="zh-CN" altLang="en-US" sz="2000" dirty="0">
              <a:solidFill>
                <a:schemeClr val="tx1">
                  <a:lumMod val="75000"/>
                  <a:lumOff val="25000"/>
                </a:schemeClr>
              </a:solidFill>
              <a:cs typeface="+mn-ea"/>
              <a:sym typeface="+mn-lt"/>
            </a:endParaRPr>
          </a:p>
        </p:txBody>
      </p:sp>
      <p:sp>
        <p:nvSpPr>
          <p:cNvPr id="2" name="文本框 1"/>
          <p:cNvSpPr txBox="1"/>
          <p:nvPr/>
        </p:nvSpPr>
        <p:spPr>
          <a:xfrm>
            <a:off x="835660" y="949960"/>
            <a:ext cx="11037570" cy="5262245"/>
          </a:xfrm>
          <a:prstGeom prst="rect">
            <a:avLst/>
          </a:prstGeom>
          <a:noFill/>
        </p:spPr>
        <p:txBody>
          <a:bodyPr wrap="square" rtlCol="0" anchor="t">
            <a:spAutoFit/>
          </a:bodyPr>
          <a:p>
            <a:r>
              <a:rPr lang="en-US" altLang="zh-CN" sz="2400" b="1" kern="900" dirty="0">
                <a:solidFill>
                  <a:schemeClr val="tx1">
                    <a:lumMod val="85000"/>
                    <a:lumOff val="15000"/>
                  </a:schemeClr>
                </a:solidFill>
                <a:cs typeface="+mn-ea"/>
                <a:sym typeface="+mn-lt"/>
              </a:rPr>
              <a:t>1</a:t>
            </a:r>
            <a:r>
              <a:rPr lang="zh-CN" altLang="en-US" sz="2400" b="1" kern="900" dirty="0">
                <a:solidFill>
                  <a:schemeClr val="tx1">
                    <a:lumMod val="85000"/>
                    <a:lumOff val="15000"/>
                  </a:schemeClr>
                </a:solidFill>
                <a:cs typeface="+mn-ea"/>
                <a:sym typeface="+mn-lt"/>
              </a:rPr>
              <a:t>、需求分析</a:t>
            </a:r>
            <a:endParaRPr lang="zh-CN" altLang="en-US" sz="2400" b="1" kern="900" dirty="0">
              <a:solidFill>
                <a:schemeClr val="tx1">
                  <a:lumMod val="85000"/>
                  <a:lumOff val="15000"/>
                </a:schemeClr>
              </a:solidFill>
              <a:cs typeface="+mn-ea"/>
              <a:sym typeface="+mn-lt"/>
            </a:endParaRPr>
          </a:p>
          <a:p>
            <a:endParaRPr lang="zh-CN" altLang="en-US" sz="2400" b="1" kern="900" dirty="0">
              <a:solidFill>
                <a:schemeClr val="tx1">
                  <a:lumMod val="85000"/>
                  <a:lumOff val="15000"/>
                </a:schemeClr>
              </a:solidFill>
              <a:cs typeface="+mn-ea"/>
              <a:sym typeface="+mn-lt"/>
            </a:endParaRPr>
          </a:p>
          <a:p>
            <a:r>
              <a:rPr lang="zh-CN" altLang="en-US" sz="2400" b="1" kern="900" dirty="0">
                <a:solidFill>
                  <a:schemeClr val="tx1">
                    <a:lumMod val="85000"/>
                    <a:lumOff val="15000"/>
                  </a:schemeClr>
                </a:solidFill>
                <a:cs typeface="+mn-ea"/>
                <a:sym typeface="+mn-lt"/>
              </a:rPr>
              <a:t>根据本校图书馆的工作流程与实际的需求和特色，本系统需满足以下几个方面的要求：</a:t>
            </a:r>
            <a:endParaRPr lang="zh-CN" altLang="en-US" sz="2400" b="1" kern="900" dirty="0">
              <a:solidFill>
                <a:schemeClr val="tx1">
                  <a:lumMod val="85000"/>
                  <a:lumOff val="15000"/>
                </a:schemeClr>
              </a:solidFill>
              <a:cs typeface="+mn-ea"/>
              <a:sym typeface="+mn-lt"/>
            </a:endParaRPr>
          </a:p>
          <a:p>
            <a:endParaRPr lang="zh-CN" altLang="en-US" sz="2400" b="1" kern="900" dirty="0">
              <a:solidFill>
                <a:schemeClr val="tx1">
                  <a:lumMod val="85000"/>
                  <a:lumOff val="15000"/>
                </a:schemeClr>
              </a:solidFill>
              <a:cs typeface="+mn-ea"/>
              <a:sym typeface="+mn-lt"/>
            </a:endParaRPr>
          </a:p>
          <a:p>
            <a:r>
              <a:rPr lang="zh-CN" altLang="en-US" sz="2400" b="1" kern="900" dirty="0">
                <a:solidFill>
                  <a:schemeClr val="tx1">
                    <a:lumMod val="85000"/>
                    <a:lumOff val="15000"/>
                  </a:schemeClr>
                </a:solidFill>
                <a:cs typeface="+mn-ea"/>
                <a:sym typeface="+mn-lt"/>
              </a:rPr>
              <a:t>1.对新书进行登记入库、下架管理。</a:t>
            </a:r>
            <a:endParaRPr lang="zh-CN" altLang="en-US" sz="2400" b="1" kern="900" dirty="0">
              <a:solidFill>
                <a:schemeClr val="tx1">
                  <a:lumMod val="85000"/>
                  <a:lumOff val="15000"/>
                </a:schemeClr>
              </a:solidFill>
              <a:cs typeface="+mn-ea"/>
              <a:sym typeface="+mn-lt"/>
            </a:endParaRPr>
          </a:p>
          <a:p>
            <a:endParaRPr lang="zh-CN" altLang="en-US" sz="2400" b="1" kern="900" dirty="0">
              <a:solidFill>
                <a:schemeClr val="tx1">
                  <a:lumMod val="85000"/>
                  <a:lumOff val="15000"/>
                </a:schemeClr>
              </a:solidFill>
              <a:cs typeface="+mn-ea"/>
              <a:sym typeface="+mn-lt"/>
            </a:endParaRPr>
          </a:p>
          <a:p>
            <a:r>
              <a:rPr lang="zh-CN" altLang="en-US" sz="2400" b="1" kern="900" dirty="0">
                <a:solidFill>
                  <a:schemeClr val="tx1">
                    <a:lumMod val="85000"/>
                    <a:lumOff val="15000"/>
                  </a:schemeClr>
                </a:solidFill>
                <a:cs typeface="+mn-ea"/>
                <a:sym typeface="+mn-lt"/>
              </a:rPr>
              <a:t>2.对借书读者信息提供维护功能。</a:t>
            </a:r>
            <a:endParaRPr lang="zh-CN" altLang="en-US" sz="2400" b="1" kern="900" dirty="0">
              <a:solidFill>
                <a:schemeClr val="tx1">
                  <a:lumMod val="85000"/>
                  <a:lumOff val="15000"/>
                </a:schemeClr>
              </a:solidFill>
              <a:cs typeface="+mn-ea"/>
              <a:sym typeface="+mn-lt"/>
            </a:endParaRPr>
          </a:p>
          <a:p>
            <a:endParaRPr lang="zh-CN" altLang="en-US" sz="2400" b="1" kern="900" dirty="0">
              <a:solidFill>
                <a:schemeClr val="tx1">
                  <a:lumMod val="85000"/>
                  <a:lumOff val="15000"/>
                </a:schemeClr>
              </a:solidFill>
              <a:cs typeface="+mn-ea"/>
              <a:sym typeface="+mn-lt"/>
            </a:endParaRPr>
          </a:p>
          <a:p>
            <a:r>
              <a:rPr lang="zh-CN" altLang="en-US" sz="2400" b="1" kern="900" dirty="0">
                <a:solidFill>
                  <a:schemeClr val="tx1">
                    <a:lumMod val="85000"/>
                    <a:lumOff val="15000"/>
                  </a:schemeClr>
                </a:solidFill>
                <a:cs typeface="+mn-ea"/>
                <a:sym typeface="+mn-lt"/>
              </a:rPr>
              <a:t>3.提供图书借书、还书功能。</a:t>
            </a:r>
            <a:endParaRPr lang="zh-CN" altLang="en-US" sz="2400" b="1" kern="900" dirty="0">
              <a:solidFill>
                <a:schemeClr val="tx1">
                  <a:lumMod val="85000"/>
                  <a:lumOff val="15000"/>
                </a:schemeClr>
              </a:solidFill>
              <a:cs typeface="+mn-ea"/>
              <a:sym typeface="+mn-lt"/>
            </a:endParaRPr>
          </a:p>
          <a:p>
            <a:endParaRPr lang="zh-CN" altLang="en-US" sz="2400" b="1" kern="900" dirty="0">
              <a:solidFill>
                <a:schemeClr val="tx1">
                  <a:lumMod val="85000"/>
                  <a:lumOff val="15000"/>
                </a:schemeClr>
              </a:solidFill>
              <a:cs typeface="+mn-ea"/>
              <a:sym typeface="+mn-lt"/>
            </a:endParaRPr>
          </a:p>
          <a:p>
            <a:r>
              <a:rPr lang="zh-CN" altLang="en-US" sz="2400" b="1" kern="900" dirty="0">
                <a:solidFill>
                  <a:schemeClr val="tx1">
                    <a:lumMod val="85000"/>
                    <a:lumOff val="15000"/>
                  </a:schemeClr>
                </a:solidFill>
                <a:cs typeface="+mn-ea"/>
                <a:sym typeface="+mn-lt"/>
              </a:rPr>
              <a:t>4.提供图书查阅功能，包括按照书名、作者、书号、简介和语言查询。</a:t>
            </a:r>
            <a:endParaRPr lang="zh-CN" altLang="en-US" b="1" kern="900" dirty="0">
              <a:solidFill>
                <a:schemeClr val="tx1">
                  <a:lumMod val="85000"/>
                  <a:lumOff val="15000"/>
                </a:schemeClr>
              </a:solidFill>
              <a:cs typeface="+mn-ea"/>
              <a:sym typeface="+mn-lt"/>
            </a:endParaRPr>
          </a:p>
          <a:p>
            <a:r>
              <a:rPr lang="zh-CN" altLang="en-US" sz="2400"/>
              <a:t>  </a:t>
            </a:r>
            <a:endParaRPr lang="zh-CN" altLang="en-US" sz="2400"/>
          </a:p>
          <a:p>
            <a:endParaRPr lang="zh-CN" altLang="en-US" sz="2400"/>
          </a:p>
        </p:txBody>
      </p:sp>
    </p:spTree>
  </p:cSld>
  <p:clrMapOvr>
    <a:masterClrMapping/>
  </p:clrMapOvr>
  <p:transition advClick="0" advTm="0"/>
  <p:timing>
    <p:tnLst>
      <p:par>
        <p:cTn id="1" dur="indefinite" restart="never" fill="hold" nodeType="tmRoot"/>
      </p:par>
    </p:tnLst>
  </p:timing>
</p:sld>
</file>

<file path=ppt/tags/tag1.xml><?xml version="1.0" encoding="utf-8"?>
<p:tagLst xmlns:p="http://schemas.openxmlformats.org/presentationml/2006/main">
  <p:tag name="KSO_WM_UNIT_TABLE_BEAUTIFY" val="smartTable{4661fd8d-284b-4ea8-9944-faf2c51b3e0d}"/>
  <p:tag name="TABLE_ENDDRAG_ORIGIN_RECT" val="781*274"/>
  <p:tag name="TABLE_ENDDRAG_RECT" val="85*188*781*27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b15ke0y">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3947</Words>
  <Application>WPS 演示</Application>
  <PresentationFormat>自定义</PresentationFormat>
  <Paragraphs>307</Paragraphs>
  <Slides>36</Slides>
  <Notes>1</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6</vt:i4>
      </vt:variant>
      <vt:variant>
        <vt:lpstr>幻灯片标题</vt:lpstr>
      </vt:variant>
      <vt:variant>
        <vt:i4>36</vt:i4>
      </vt:variant>
    </vt:vector>
  </HeadingPairs>
  <TitlesOfParts>
    <vt:vector size="56" baseType="lpstr">
      <vt:lpstr>Arial</vt:lpstr>
      <vt:lpstr>宋体</vt:lpstr>
      <vt:lpstr>Wingdings</vt:lpstr>
      <vt:lpstr>思源宋体</vt:lpstr>
      <vt:lpstr>Arial</vt:lpstr>
      <vt:lpstr>微软雅黑</vt:lpstr>
      <vt:lpstr>Arial Unicode MS</vt:lpstr>
      <vt:lpstr>Calibri</vt:lpstr>
      <vt:lpstr>Aller</vt:lpstr>
      <vt:lpstr>Segoe Print</vt:lpstr>
      <vt:lpstr>Times New Roman</vt:lpstr>
      <vt:lpstr>Helvetica</vt:lpstr>
      <vt:lpstr>第一PPT，www.1ppt.com</vt:lpstr>
      <vt:lpstr>自定义设计方案</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简约莫兰迪</dc:title>
  <dc:creator>第一PPT</dc:creator>
  <cp:keywords>www.1ppt.com</cp:keywords>
  <dc:description>www.1ppt.com</dc:description>
  <cp:lastModifiedBy>曦</cp:lastModifiedBy>
  <cp:revision>34</cp:revision>
  <dcterms:created xsi:type="dcterms:W3CDTF">2020-11-01T08:54:00Z</dcterms:created>
  <dcterms:modified xsi:type="dcterms:W3CDTF">2021-06-10T06:13:08Z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